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handoutMasterIdLst>
    <p:handoutMasterId r:id="rId23"/>
  </p:handoutMasterIdLst>
  <p:sldIdLst>
    <p:sldId id="281" r:id="rId2"/>
    <p:sldId id="280" r:id="rId3"/>
    <p:sldId id="258" r:id="rId4"/>
    <p:sldId id="259" r:id="rId5"/>
    <p:sldId id="260" r:id="rId6"/>
    <p:sldId id="261" r:id="rId7"/>
    <p:sldId id="262" r:id="rId8"/>
    <p:sldId id="263" r:id="rId9"/>
    <p:sldId id="268" r:id="rId10"/>
    <p:sldId id="279" r:id="rId11"/>
    <p:sldId id="269" r:id="rId12"/>
    <p:sldId id="270" r:id="rId13"/>
    <p:sldId id="271"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4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4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3953CE-37C6-4D62-B4A9-B59EC992D19B}" type="datetimeFigureOut">
              <a:rPr lang="en-US" smtClean="0"/>
              <a:pPr/>
              <a:t>3/31/2010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5FBE05-A575-4473-BD25-CBF0D6AB95B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13DA9C-F42F-45CA-A1D2-80657359982D}" type="datetimeFigureOut">
              <a:rPr lang="en-US" smtClean="0"/>
              <a:pPr/>
              <a:t>3/31/2010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0237E-D20F-494D-B445-3AAF403F86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nl.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 will present </a:t>
            </a:r>
            <a:r>
              <a:rPr lang="en-US" dirty="0" smtClean="0"/>
              <a:t>results </a:t>
            </a:r>
            <a:r>
              <a:rPr lang="en-US" dirty="0" smtClean="0"/>
              <a:t>of the modeling of spectral signatures using </a:t>
            </a:r>
            <a:r>
              <a:rPr lang="en-US" dirty="0" err="1" smtClean="0"/>
              <a:t>ab</a:t>
            </a:r>
            <a:r>
              <a:rPr lang="en-US" dirty="0" smtClean="0"/>
              <a:t>-initio type calculations.   </a:t>
            </a:r>
            <a:r>
              <a:rPr lang="en-US" dirty="0" smtClean="0"/>
              <a:t>Here are a </a:t>
            </a:r>
            <a:r>
              <a:rPr lang="en-US" dirty="0" smtClean="0"/>
              <a:t>few of the molecules </a:t>
            </a:r>
            <a:r>
              <a:rPr lang="en-US" dirty="0" smtClean="0"/>
              <a:t>that I </a:t>
            </a:r>
            <a:r>
              <a:rPr lang="en-US" dirty="0" smtClean="0"/>
              <a:t>will present in this brief.</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calculated spectra using different methods and basis sets.  The HF with a small basis set and then a larger basis set, followed by spectra using the density functional hybrid methods using a small basis set and then a larger basis set.  The plot that gives the best agreement between lab-measured spectrum and the calculated spectrum is the bottom plot where the hybrid method was used with a larger basis set.   The hybrid method with a larger basis set will be used in the study.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s a comparison of the lab spectra of </a:t>
            </a:r>
            <a:r>
              <a:rPr lang="en-US" dirty="0" err="1" smtClean="0"/>
              <a:t>sarin</a:t>
            </a:r>
            <a:r>
              <a:rPr lang="en-US" dirty="0" smtClean="0"/>
              <a:t>, in red, and the calculated spectrum of </a:t>
            </a:r>
            <a:r>
              <a:rPr lang="en-US" dirty="0" err="1" smtClean="0"/>
              <a:t>sarin</a:t>
            </a:r>
            <a:r>
              <a:rPr lang="en-US" dirty="0" smtClean="0"/>
              <a:t>, in blue, and </a:t>
            </a:r>
            <a:r>
              <a:rPr lang="en-US" dirty="0" err="1" smtClean="0"/>
              <a:t>chlorosarin</a:t>
            </a:r>
            <a:r>
              <a:rPr lang="en-US" dirty="0" smtClean="0"/>
              <a:t>, in black.  The calculated spectrum of </a:t>
            </a:r>
            <a:r>
              <a:rPr lang="en-US" dirty="0" err="1" smtClean="0"/>
              <a:t>sarin</a:t>
            </a:r>
            <a:r>
              <a:rPr lang="en-US" dirty="0" smtClean="0"/>
              <a:t> and </a:t>
            </a:r>
            <a:r>
              <a:rPr lang="en-US" dirty="0" err="1" smtClean="0"/>
              <a:t>chlorosarin</a:t>
            </a:r>
            <a:r>
              <a:rPr lang="en-US" dirty="0" smtClean="0"/>
              <a:t> are very similar, except for the feature at 820 </a:t>
            </a:r>
            <a:r>
              <a:rPr lang="en-US" dirty="0" err="1" smtClean="0"/>
              <a:t>wavenumbers</a:t>
            </a:r>
            <a:r>
              <a:rPr lang="en-US" dirty="0" smtClean="0"/>
              <a:t>.   The only difference between the two molecules is that the fluorine atom was replaced with the chlorine atom.   Since the mass of chlorine is larger then the mass of fluorine, the frequency at about 820 </a:t>
            </a:r>
            <a:r>
              <a:rPr lang="en-US" dirty="0" err="1" smtClean="0"/>
              <a:t>wavenumbers</a:t>
            </a:r>
            <a:r>
              <a:rPr lang="en-US" dirty="0" smtClean="0"/>
              <a:t> has been shifted to lower frequencies. </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Q-branch  of </a:t>
            </a:r>
            <a:r>
              <a:rPr lang="en-US" dirty="0" err="1" smtClean="0"/>
              <a:t>cyclohexane</a:t>
            </a:r>
            <a:r>
              <a:rPr lang="en-US" dirty="0" smtClean="0"/>
              <a:t> is very visible in this spectral signature, along with the p and R rotational branches.  The overall appearance of the spectrum, relative amplitudes and line position are a close fit to the measured spectrum.</a:t>
            </a:r>
          </a:p>
          <a:p>
            <a:endParaRPr lang="en-US" dirty="0"/>
          </a:p>
          <a:p>
            <a:r>
              <a:rPr lang="en-US" dirty="0" smtClean="0"/>
              <a:t>The </a:t>
            </a:r>
            <a:r>
              <a:rPr lang="en-US" dirty="0" err="1" smtClean="0"/>
              <a:t>vibrational</a:t>
            </a:r>
            <a:r>
              <a:rPr lang="en-US" dirty="0" smtClean="0"/>
              <a:t> mode of the larger amplitude feature is also shown. </a:t>
            </a:r>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good agreement between measured and calculated spectra for </a:t>
            </a:r>
            <a:r>
              <a:rPr lang="en-US" dirty="0" err="1" smtClean="0"/>
              <a:t>cyclohexananone</a:t>
            </a:r>
            <a:r>
              <a:rPr lang="en-US" dirty="0" smtClean="0"/>
              <a:t>.  </a:t>
            </a:r>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good agreement between measured and calculated spectrum for </a:t>
            </a:r>
            <a:r>
              <a:rPr lang="en-US" dirty="0" err="1" smtClean="0"/>
              <a:t>diisopropyl</a:t>
            </a:r>
            <a:r>
              <a:rPr lang="en-US" dirty="0" smtClean="0"/>
              <a:t> ether.  </a:t>
            </a:r>
          </a:p>
          <a:p>
            <a:endParaRPr lang="en-US" dirty="0"/>
          </a:p>
          <a:p>
            <a:r>
              <a:rPr lang="en-US" dirty="0" err="1" smtClean="0"/>
              <a:t>Vibrational</a:t>
            </a:r>
            <a:r>
              <a:rPr lang="en-US" dirty="0" smtClean="0"/>
              <a:t> mode shown for the largest amplitude feature.</a:t>
            </a:r>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two different minimum energy structures; however only the top one results in a good match between measured and calculated.  </a:t>
            </a:r>
          </a:p>
          <a:p>
            <a:endParaRPr lang="en-US" dirty="0"/>
          </a:p>
          <a:p>
            <a:r>
              <a:rPr lang="en-US" dirty="0" smtClean="0"/>
              <a:t>The </a:t>
            </a:r>
            <a:r>
              <a:rPr lang="en-US" dirty="0" err="1" smtClean="0"/>
              <a:t>vibrational</a:t>
            </a:r>
            <a:r>
              <a:rPr lang="en-US" dirty="0" smtClean="0"/>
              <a:t> mode of the largest amplitude feature is also shown.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 general line shape of the spectral signature for this molecules is in close agreement to the measured spectrum, the features are biased toward the higher frequency.  This would seem to indicate that the </a:t>
            </a:r>
            <a:r>
              <a:rPr lang="en-US" dirty="0" err="1" smtClean="0"/>
              <a:t>anharmonic</a:t>
            </a:r>
            <a:r>
              <a:rPr lang="en-US" dirty="0" smtClean="0"/>
              <a:t> factor should be larger.  </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Modeling does not work for every molecule.  What is calculated is the </a:t>
            </a:r>
            <a:r>
              <a:rPr lang="en-US" dirty="0" err="1" smtClean="0"/>
              <a:t>bandcenter</a:t>
            </a:r>
            <a:r>
              <a:rPr lang="en-US" dirty="0" smtClean="0"/>
              <a:t> (</a:t>
            </a:r>
            <a:r>
              <a:rPr lang="en-US" dirty="0" err="1" smtClean="0"/>
              <a:t>vibrational</a:t>
            </a:r>
            <a:r>
              <a:rPr lang="en-US" dirty="0" smtClean="0"/>
              <a:t>) frequency for a particular </a:t>
            </a:r>
            <a:r>
              <a:rPr lang="en-US" dirty="0" err="1" smtClean="0"/>
              <a:t>vibrational</a:t>
            </a:r>
            <a:r>
              <a:rPr lang="en-US" dirty="0" smtClean="0"/>
              <a:t> band.  This is what I did for ammonia.   The band center frequency is as indicated, however, since the nitrogen atom undergoes quantum mechanical tunneling the net  effect is to have several lines centered around the calculated frequency. </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Methyl chloride has a relatively large rotational constants, therefore, the rotational structure is visible in the measured spectrum.   However, the calculated band centers for this molecule, corresponding to the line position of the Q-branch in the measure spectrum, is right on target.</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 </a:t>
            </a:r>
            <a:r>
              <a:rPr lang="en-US" dirty="0" smtClean="0"/>
              <a:t>lab-measured </a:t>
            </a:r>
            <a:r>
              <a:rPr lang="en-US" dirty="0" smtClean="0"/>
              <a:t>signatures in this briefing were measured by Pacific Northwest National Laboratory and are available on their web site at </a:t>
            </a:r>
            <a:r>
              <a:rPr lang="en-US" dirty="0" smtClean="0">
                <a:hlinkClick r:id="rId3"/>
              </a:rPr>
              <a:t>www.pnl.gov</a:t>
            </a:r>
            <a:r>
              <a:rPr lang="en-US" dirty="0" smtClean="0"/>
              <a:t>.</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nSpc>
                <a:spcPct val="90000"/>
              </a:lnSpc>
              <a:spcBef>
                <a:spcPct val="20000"/>
              </a:spcBef>
              <a:buClr>
                <a:srgbClr val="FF3300"/>
              </a:buClr>
              <a:buSzPct val="75000"/>
            </a:pPr>
            <a:r>
              <a:rPr lang="en-US" dirty="0" smtClean="0">
                <a:latin typeface="Arial" charset="0"/>
              </a:rPr>
              <a:t>To summarize</a:t>
            </a:r>
          </a:p>
          <a:p>
            <a:pPr marL="342900" indent="-342900">
              <a:lnSpc>
                <a:spcPct val="90000"/>
              </a:lnSpc>
              <a:spcBef>
                <a:spcPct val="20000"/>
              </a:spcBef>
              <a:buClr>
                <a:srgbClr val="FF3300"/>
              </a:buClr>
              <a:buSzPct val="75000"/>
              <a:buFont typeface="Wingdings" pitchFamily="2" charset="2"/>
              <a:buChar char="Ø"/>
            </a:pPr>
            <a:endParaRPr lang="en-US" dirty="0">
              <a:latin typeface="Arial" charset="0"/>
            </a:endParaRPr>
          </a:p>
          <a:p>
            <a:pPr marL="342900" indent="-342900">
              <a:lnSpc>
                <a:spcPct val="90000"/>
              </a:lnSpc>
              <a:spcBef>
                <a:spcPct val="20000"/>
              </a:spcBef>
              <a:buClr>
                <a:srgbClr val="FF3300"/>
              </a:buClr>
              <a:buSzPct val="75000"/>
              <a:buFont typeface="Wingdings" pitchFamily="2" charset="2"/>
              <a:buChar char="Ø"/>
            </a:pPr>
            <a:r>
              <a:rPr lang="en-US" dirty="0" err="1" smtClean="0">
                <a:latin typeface="Arial" charset="0"/>
              </a:rPr>
              <a:t>Ab</a:t>
            </a:r>
            <a:r>
              <a:rPr lang="en-US" dirty="0" smtClean="0">
                <a:latin typeface="Arial" charset="0"/>
              </a:rPr>
              <a:t>-initio methods can be used in the calculation of spectral signatures for many molecules</a:t>
            </a:r>
          </a:p>
          <a:p>
            <a:pPr marL="342900" indent="-342900">
              <a:lnSpc>
                <a:spcPct val="90000"/>
              </a:lnSpc>
              <a:spcBef>
                <a:spcPct val="20000"/>
              </a:spcBef>
              <a:buClr>
                <a:srgbClr val="FF3300"/>
              </a:buClr>
              <a:buSzPct val="75000"/>
              <a:buFont typeface="Wingdings" pitchFamily="2" charset="2"/>
              <a:buChar char="Ø"/>
            </a:pPr>
            <a:endParaRPr lang="en-US" dirty="0" smtClean="0">
              <a:latin typeface="Arial" charset="0"/>
            </a:endParaRPr>
          </a:p>
          <a:p>
            <a:pPr marL="342900" indent="-342900">
              <a:lnSpc>
                <a:spcPct val="90000"/>
              </a:lnSpc>
              <a:spcBef>
                <a:spcPct val="20000"/>
              </a:spcBef>
              <a:buClr>
                <a:srgbClr val="FF3300"/>
              </a:buClr>
              <a:buSzPct val="75000"/>
              <a:buFont typeface="Wingdings" pitchFamily="2" charset="2"/>
              <a:buChar char="Ø"/>
            </a:pPr>
            <a:r>
              <a:rPr lang="en-US" dirty="0" smtClean="0">
                <a:latin typeface="Arial" charset="0"/>
              </a:rPr>
              <a:t>In general, better calculations are achieved with smaller rotational constants (larger molecules) </a:t>
            </a:r>
          </a:p>
          <a:p>
            <a:pPr marL="342900" indent="-342900">
              <a:lnSpc>
                <a:spcPct val="90000"/>
              </a:lnSpc>
              <a:spcBef>
                <a:spcPct val="20000"/>
              </a:spcBef>
              <a:buClr>
                <a:srgbClr val="FF3300"/>
              </a:buClr>
              <a:buSzPct val="75000"/>
              <a:buFont typeface="Wingdings" pitchFamily="2" charset="2"/>
              <a:buChar char="Ø"/>
            </a:pPr>
            <a:endParaRPr lang="en-US" dirty="0" smtClean="0">
              <a:latin typeface="Arial" charset="0"/>
            </a:endParaRPr>
          </a:p>
          <a:p>
            <a:pPr marL="342900" indent="-342900">
              <a:lnSpc>
                <a:spcPct val="90000"/>
              </a:lnSpc>
              <a:spcBef>
                <a:spcPct val="20000"/>
              </a:spcBef>
              <a:buClr>
                <a:srgbClr val="FF3300"/>
              </a:buClr>
              <a:buSzPct val="75000"/>
              <a:buFont typeface="Wingdings" pitchFamily="2" charset="2"/>
              <a:buChar char="Ø"/>
            </a:pPr>
            <a:r>
              <a:rPr lang="en-US" dirty="0" smtClean="0">
                <a:latin typeface="Arial" charset="0"/>
              </a:rPr>
              <a:t>For many molecules, identification can be made by comparing the spectral signature of known molecules with that of unknown molecules.</a:t>
            </a:r>
          </a:p>
          <a:p>
            <a:pPr marL="342900" indent="-342900">
              <a:lnSpc>
                <a:spcPct val="90000"/>
              </a:lnSpc>
              <a:spcBef>
                <a:spcPct val="20000"/>
              </a:spcBef>
              <a:buClr>
                <a:srgbClr val="FF3300"/>
              </a:buClr>
              <a:buSzPct val="75000"/>
              <a:buFont typeface="Wingdings" pitchFamily="2" charset="2"/>
              <a:buChar char="Ø"/>
            </a:pPr>
            <a:endParaRPr lang="en-US" dirty="0" smtClean="0">
              <a:latin typeface="Arial" charset="0"/>
            </a:endParaRPr>
          </a:p>
          <a:p>
            <a:pPr marL="342900" indent="-342900">
              <a:lnSpc>
                <a:spcPct val="90000"/>
              </a:lnSpc>
              <a:spcBef>
                <a:spcPct val="20000"/>
              </a:spcBef>
              <a:buClr>
                <a:srgbClr val="FF3300"/>
              </a:buClr>
              <a:buSzPct val="75000"/>
              <a:buFont typeface="Wingdings" pitchFamily="2" charset="2"/>
              <a:buChar char="Ø"/>
            </a:pPr>
            <a:r>
              <a:rPr lang="en-US" dirty="0" smtClean="0">
                <a:latin typeface="Arial" charset="0"/>
              </a:rPr>
              <a:t>The modeling of spectral signatures can be useful  in the identification when there are no other lab measured spectral signature available to make an identification</a:t>
            </a:r>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outline of what I will present, which will include and Introduction, Results and summary</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reasons why scientist might want to perform molecular modeling calculations.  One reason is to be able to predict certain chemical behaviors, or characteristics, prior to performing expensive or dangerous measurements.    </a:t>
            </a:r>
          </a:p>
          <a:p>
            <a:endParaRPr lang="en-US" dirty="0" smtClean="0"/>
          </a:p>
          <a:p>
            <a:r>
              <a:rPr lang="en-US" dirty="0" smtClean="0"/>
              <a:t>Some of the properties that might be approximated include </a:t>
            </a:r>
            <a:r>
              <a:rPr lang="en-US" dirty="0" smtClean="0"/>
              <a:t>lowest energy, or optimized </a:t>
            </a:r>
            <a:r>
              <a:rPr lang="en-US" dirty="0" smtClean="0"/>
              <a:t>molecular structures, </a:t>
            </a:r>
            <a:r>
              <a:rPr lang="en-US" dirty="0" smtClean="0"/>
              <a:t>transitions </a:t>
            </a:r>
            <a:r>
              <a:rPr lang="en-US" dirty="0" smtClean="0"/>
              <a:t>structures, energy barriers, modes of vibration, reactions between two molecules.  The key word here is APPROXIMATION.  </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atoms within molecules are bound together by electric forces.  The electric forces occur between electrons and electrons and between electrons </a:t>
            </a:r>
            <a:r>
              <a:rPr lang="en-US" dirty="0" smtClean="0"/>
              <a:t>and nuclei</a:t>
            </a:r>
            <a:r>
              <a:rPr lang="en-US" dirty="0" smtClean="0"/>
              <a:t>.  The electric force defines how molecules vibrate, rotate, and undergo other types of motion.</a:t>
            </a:r>
          </a:p>
          <a:p>
            <a:endParaRPr lang="en-US" dirty="0" smtClean="0"/>
          </a:p>
          <a:p>
            <a:r>
              <a:rPr lang="en-US" dirty="0" smtClean="0"/>
              <a:t>In this brief the atoms will be represented by colored circles with each color corresponding to a particular atom. </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3 basic approximations used in molecular modeling </a:t>
            </a:r>
            <a:r>
              <a:rPr lang="en-US" dirty="0" smtClean="0"/>
              <a:t>are the </a:t>
            </a:r>
            <a:r>
              <a:rPr lang="en-US" dirty="0" smtClean="0"/>
              <a:t>Born-Oppenheimer approximation, electron correlation </a:t>
            </a:r>
            <a:r>
              <a:rPr lang="en-US" dirty="0" err="1" smtClean="0"/>
              <a:t>functionals</a:t>
            </a:r>
            <a:r>
              <a:rPr lang="en-US" dirty="0" smtClean="0"/>
              <a:t> </a:t>
            </a:r>
            <a:r>
              <a:rPr lang="en-US" dirty="0" smtClean="0"/>
              <a:t>which is used </a:t>
            </a:r>
            <a:r>
              <a:rPr lang="en-US" dirty="0" smtClean="0"/>
              <a:t>in the density functional  methods, and approximating molecular </a:t>
            </a:r>
            <a:r>
              <a:rPr lang="en-US" dirty="0" err="1" smtClean="0"/>
              <a:t>orbitals</a:t>
            </a:r>
            <a:r>
              <a:rPr lang="en-US" dirty="0" smtClean="0"/>
              <a:t> with a linear combination of atomic </a:t>
            </a:r>
            <a:r>
              <a:rPr lang="en-US" dirty="0" err="1" smtClean="0"/>
              <a:t>orbitals</a:t>
            </a:r>
            <a:r>
              <a:rPr lang="en-US" dirty="0" smtClean="0"/>
              <a:t>.  </a:t>
            </a:r>
          </a:p>
          <a:p>
            <a:endParaRPr lang="en-US" dirty="0" smtClean="0"/>
          </a:p>
          <a:p>
            <a:r>
              <a:rPr lang="en-US" dirty="0" smtClean="0"/>
              <a:t>In </a:t>
            </a:r>
            <a:r>
              <a:rPr lang="en-US" dirty="0" smtClean="0"/>
              <a:t>the </a:t>
            </a:r>
            <a:r>
              <a:rPr lang="en-US" dirty="0" smtClean="0"/>
              <a:t>B</a:t>
            </a:r>
            <a:r>
              <a:rPr lang="en-US" dirty="0" smtClean="0"/>
              <a:t>ourne</a:t>
            </a:r>
            <a:r>
              <a:rPr lang="en-US" dirty="0" smtClean="0"/>
              <a:t>-</a:t>
            </a:r>
            <a:r>
              <a:rPr lang="en-US" dirty="0" smtClean="0"/>
              <a:t>Oppenheimer approximation, the nucleus is assumed to have a mass much larger then the mass of the electron.  Once this approximation is made, the electronic and nuclei wave function can be treated separately.  The total energy of the system will then be equal to the sum of the electronic energy and the nuclear energy.</a:t>
            </a:r>
          </a:p>
          <a:p>
            <a:endParaRPr lang="en-US" dirty="0" smtClean="0"/>
          </a:p>
          <a:p>
            <a:r>
              <a:rPr lang="en-US" dirty="0" smtClean="0"/>
              <a:t>Not all the energy is accounted for in the HF approximation.  The electrons tend to avoid each other more then what is predicted due to the Pauli exclusion principle..  The electronic correlation energy is the difference between the HF energy and the true energy.</a:t>
            </a:r>
          </a:p>
          <a:p>
            <a:endParaRPr lang="en-US" dirty="0" smtClean="0"/>
          </a:p>
          <a:p>
            <a:r>
              <a:rPr lang="en-US" dirty="0" smtClean="0"/>
              <a:t>The third approximation has the molecular </a:t>
            </a:r>
            <a:r>
              <a:rPr lang="en-US" dirty="0" err="1" smtClean="0"/>
              <a:t>orbitals</a:t>
            </a:r>
            <a:r>
              <a:rPr lang="en-US" dirty="0" smtClean="0"/>
              <a:t> being approximated with a linear combination of atomic </a:t>
            </a:r>
            <a:r>
              <a:rPr lang="en-US" dirty="0" err="1" smtClean="0"/>
              <a:t>orbitals</a:t>
            </a:r>
            <a:r>
              <a:rPr lang="en-US" dirty="0" smtClean="0"/>
              <a:t>.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approximation in evaluating the spectra include neglecting </a:t>
            </a:r>
            <a:r>
              <a:rPr lang="en-US" dirty="0" smtClean="0"/>
              <a:t>overtones, hot bands and rotational structures, using a </a:t>
            </a:r>
            <a:r>
              <a:rPr lang="en-US" dirty="0" err="1" smtClean="0"/>
              <a:t>anharominic</a:t>
            </a:r>
            <a:r>
              <a:rPr lang="en-US" dirty="0" smtClean="0"/>
              <a:t> factor in calculating the </a:t>
            </a:r>
            <a:r>
              <a:rPr lang="en-US" dirty="0" err="1" smtClean="0"/>
              <a:t>vibrational</a:t>
            </a:r>
            <a:r>
              <a:rPr lang="en-US" dirty="0" smtClean="0"/>
              <a:t> </a:t>
            </a:r>
            <a:r>
              <a:rPr lang="en-US" dirty="0" smtClean="0"/>
              <a:t>frequencies</a:t>
            </a:r>
            <a:r>
              <a:rPr lang="en-US" dirty="0" smtClean="0"/>
              <a:t>, and selecting a </a:t>
            </a:r>
            <a:r>
              <a:rPr lang="en-US" dirty="0" err="1" smtClean="0"/>
              <a:t>lineshape</a:t>
            </a:r>
            <a:r>
              <a:rPr lang="en-US" dirty="0" smtClean="0"/>
              <a:t>.</a:t>
            </a:r>
          </a:p>
          <a:p>
            <a:endParaRPr lang="en-US" dirty="0" smtClean="0"/>
          </a:p>
          <a:p>
            <a:r>
              <a:rPr lang="en-US" dirty="0" smtClean="0"/>
              <a:t>The </a:t>
            </a:r>
            <a:r>
              <a:rPr lang="en-US" dirty="0" err="1" smtClean="0"/>
              <a:t>lineshape</a:t>
            </a:r>
            <a:r>
              <a:rPr lang="en-US" dirty="0" smtClean="0"/>
              <a:t> is somewhat arbitrary and is chosen to best fit the data.</a:t>
            </a:r>
          </a:p>
          <a:p>
            <a:endParaRPr lang="en-US" dirty="0" smtClean="0"/>
          </a:p>
          <a:p>
            <a:r>
              <a:rPr lang="en-US" dirty="0" smtClean="0"/>
              <a:t>The </a:t>
            </a:r>
            <a:r>
              <a:rPr lang="en-US" dirty="0" err="1" smtClean="0"/>
              <a:t>vibrational</a:t>
            </a:r>
            <a:r>
              <a:rPr lang="en-US" dirty="0" smtClean="0"/>
              <a:t> frequency is sometimes </a:t>
            </a:r>
            <a:r>
              <a:rPr lang="en-US" dirty="0" smtClean="0"/>
              <a:t>referred to as </a:t>
            </a:r>
            <a:r>
              <a:rPr lang="en-US" dirty="0" smtClean="0"/>
              <a:t>the band center </a:t>
            </a:r>
            <a:r>
              <a:rPr lang="en-US" dirty="0" smtClean="0"/>
              <a:t>since the frequency corresponds to the center of a </a:t>
            </a:r>
            <a:r>
              <a:rPr lang="en-US" dirty="0" err="1" smtClean="0"/>
              <a:t>vibrational</a:t>
            </a:r>
            <a:r>
              <a:rPr lang="en-US" dirty="0" smtClean="0"/>
              <a:t> band. </a:t>
            </a:r>
            <a:r>
              <a:rPr lang="en-US" dirty="0" smtClean="0"/>
              <a:t> The calculated frequency should fall very close to the band center or on </a:t>
            </a:r>
            <a:r>
              <a:rPr lang="en-US" dirty="0" smtClean="0"/>
              <a:t>top of the Q-branch rotational </a:t>
            </a:r>
            <a:r>
              <a:rPr lang="en-US" dirty="0" smtClean="0"/>
              <a:t>structure.</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3 parts to the input to the application.  </a:t>
            </a:r>
            <a:r>
              <a:rPr lang="en-US" dirty="0" smtClean="0"/>
              <a:t> </a:t>
            </a:r>
            <a:endParaRPr lang="en-US" dirty="0" smtClean="0"/>
          </a:p>
          <a:p>
            <a:endParaRPr lang="en-US" dirty="0" smtClean="0"/>
          </a:p>
          <a:p>
            <a:r>
              <a:rPr lang="en-US" dirty="0" smtClean="0"/>
              <a:t>A </a:t>
            </a:r>
            <a:r>
              <a:rPr lang="en-US" dirty="0" smtClean="0"/>
              <a:t>crude approximation of the coordinates of each atom  making up the molecular </a:t>
            </a:r>
            <a:r>
              <a:rPr lang="en-US" dirty="0" smtClean="0"/>
              <a:t>structure</a:t>
            </a:r>
            <a:endParaRPr lang="en-US" dirty="0" smtClean="0"/>
          </a:p>
          <a:p>
            <a:r>
              <a:rPr lang="en-US" dirty="0" smtClean="0"/>
              <a:t>The method and basis set used in the calculation</a:t>
            </a:r>
          </a:p>
          <a:p>
            <a:r>
              <a:rPr lang="en-US" dirty="0" smtClean="0"/>
              <a:t>And </a:t>
            </a:r>
            <a:r>
              <a:rPr lang="en-US" dirty="0" smtClean="0"/>
              <a:t>the type </a:t>
            </a:r>
            <a:r>
              <a:rPr lang="en-US" dirty="0" smtClean="0"/>
              <a:t>of calculation – </a:t>
            </a:r>
            <a:r>
              <a:rPr lang="en-US" dirty="0" smtClean="0"/>
              <a:t>whether it is a full </a:t>
            </a:r>
            <a:r>
              <a:rPr lang="en-US" dirty="0" smtClean="0"/>
              <a:t>optimization, </a:t>
            </a:r>
            <a:r>
              <a:rPr lang="en-US" dirty="0" smtClean="0"/>
              <a:t>frequency </a:t>
            </a:r>
            <a:r>
              <a:rPr lang="en-US" dirty="0" err="1" smtClean="0"/>
              <a:t>cacluation</a:t>
            </a:r>
            <a:r>
              <a:rPr lang="en-US" dirty="0" smtClean="0"/>
              <a:t>, </a:t>
            </a:r>
            <a:r>
              <a:rPr lang="en-US" dirty="0" smtClean="0"/>
              <a:t>population, </a:t>
            </a:r>
            <a:r>
              <a:rPr lang="en-US" dirty="0" smtClean="0"/>
              <a:t>transition structure, etc</a:t>
            </a:r>
            <a:r>
              <a:rPr lang="en-US" dirty="0" smtClean="0"/>
              <a:t>.</a:t>
            </a:r>
          </a:p>
          <a:p>
            <a:r>
              <a:rPr lang="en-US" dirty="0" smtClean="0"/>
              <a:t> </a:t>
            </a:r>
          </a:p>
          <a:p>
            <a:r>
              <a:rPr lang="en-US" dirty="0" smtClean="0"/>
              <a:t>The software will then proceed to perform energy calculation and with each iteration of the total energy will move the atoms to a lower energy configuration.  This will proceed until the optimization is complete</a:t>
            </a:r>
            <a:r>
              <a:rPr lang="en-US" dirty="0" smtClean="0"/>
              <a:t>. </a:t>
            </a:r>
          </a:p>
          <a:p>
            <a:endParaRPr lang="en-US" dirty="0" smtClean="0"/>
          </a:p>
          <a:p>
            <a:r>
              <a:rPr lang="en-US" dirty="0" smtClean="0"/>
              <a:t>Once the optimization is complete, the frequency calculations are made and the </a:t>
            </a:r>
            <a:r>
              <a:rPr lang="en-US" dirty="0" err="1" smtClean="0"/>
              <a:t>vibrational</a:t>
            </a:r>
            <a:r>
              <a:rPr lang="en-US" dirty="0" smtClean="0"/>
              <a:t> modes calculated.  Then the </a:t>
            </a:r>
            <a:r>
              <a:rPr lang="en-US" dirty="0" err="1" smtClean="0"/>
              <a:t>anharmonic</a:t>
            </a:r>
            <a:r>
              <a:rPr lang="en-US" dirty="0" smtClean="0"/>
              <a:t> factor is applied to the calculated frequencies and the </a:t>
            </a:r>
            <a:r>
              <a:rPr lang="en-US" dirty="0" err="1" smtClean="0"/>
              <a:t>lineshape</a:t>
            </a:r>
            <a:r>
              <a:rPr lang="en-US" dirty="0" smtClean="0"/>
              <a:t> is added.</a:t>
            </a:r>
            <a:endParaRPr lang="en-US" dirty="0" smtClean="0"/>
          </a:p>
          <a:p>
            <a:endParaRPr lang="en-US" dirty="0" smtClean="0"/>
          </a:p>
          <a:p>
            <a:r>
              <a:rPr lang="en-US" dirty="0" smtClean="0"/>
              <a:t>In this study the density functional hybrid methods are used with a very large basis set, unless stated otherwise.</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results from a full optimization and frequency calculation for </a:t>
            </a:r>
            <a:r>
              <a:rPr lang="en-US" dirty="0" err="1" smtClean="0"/>
              <a:t>sarin</a:t>
            </a:r>
            <a:r>
              <a:rPr lang="en-US" dirty="0" smtClean="0"/>
              <a:t>. The optimized structure is on the upper left and 2 of the 48 </a:t>
            </a:r>
            <a:r>
              <a:rPr lang="en-US" dirty="0" err="1" smtClean="0"/>
              <a:t>vibrational</a:t>
            </a:r>
            <a:r>
              <a:rPr lang="en-US" dirty="0" smtClean="0"/>
              <a:t> modes are shown.  One mode corresponds to the spectral feature at 1019 </a:t>
            </a:r>
            <a:r>
              <a:rPr lang="en-US" dirty="0" err="1" smtClean="0"/>
              <a:t>wavenumbers</a:t>
            </a:r>
            <a:r>
              <a:rPr lang="en-US" dirty="0" smtClean="0"/>
              <a:t> and the other is to the feature at 820 </a:t>
            </a:r>
            <a:r>
              <a:rPr lang="en-US" dirty="0" err="1" smtClean="0"/>
              <a:t>wavenumbers</a:t>
            </a:r>
            <a:r>
              <a:rPr lang="en-US" dirty="0" smtClean="0"/>
              <a:t>.  The red will always be the lab-measured spectrum and the blue plot will be the calculated spectrum.  The measured and calculated spectrums of </a:t>
            </a:r>
            <a:r>
              <a:rPr lang="en-US" dirty="0" err="1" smtClean="0"/>
              <a:t>sarin</a:t>
            </a:r>
            <a:r>
              <a:rPr lang="en-US" dirty="0" smtClean="0"/>
              <a:t> are in good agreement.  </a:t>
            </a:r>
          </a:p>
          <a:p>
            <a:endParaRPr lang="en-US" dirty="0"/>
          </a:p>
        </p:txBody>
      </p:sp>
      <p:sp>
        <p:nvSpPr>
          <p:cNvPr id="4" name="Slide Number Placeholder 3"/>
          <p:cNvSpPr>
            <a:spLocks noGrp="1"/>
          </p:cNvSpPr>
          <p:nvPr>
            <p:ph type="sldNum" sz="quarter" idx="10"/>
          </p:nvPr>
        </p:nvSpPr>
        <p:spPr/>
        <p:txBody>
          <a:bodyPr/>
          <a:lstStyle/>
          <a:p>
            <a:fld id="{5F50237E-D20F-494D-B445-3AAF403F868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9CE6BB2-2DAB-453C-B1DB-20D8C13702E4}" type="datetimeFigureOut">
              <a:rPr lang="en-US" smtClean="0"/>
              <a:pPr/>
              <a:t>3/31/2010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2CC700E-E724-437A-9674-B69DFEE791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CE6BB2-2DAB-453C-B1DB-20D8C13702E4}"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C700E-E724-437A-9674-B69DFEE791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CE6BB2-2DAB-453C-B1DB-20D8C13702E4}"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C700E-E724-437A-9674-B69DFEE791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dirty="0" smtClean="0"/>
              <a:t>Click to edit Master title style</a:t>
            </a:r>
            <a:endParaRPr kumimoji="0" lang="en-US" dirty="0"/>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59CE6BB2-2DAB-453C-B1DB-20D8C13702E4}" type="datetimeFigureOut">
              <a:rPr lang="en-US" smtClean="0"/>
              <a:pPr/>
              <a:t>3/31/2010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2CC700E-E724-437A-9674-B69DFEE791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9CE6BB2-2DAB-453C-B1DB-20D8C13702E4}" type="datetimeFigureOut">
              <a:rPr lang="en-US" smtClean="0"/>
              <a:pPr/>
              <a:t>3/31/2010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2CC700E-E724-437A-9674-B69DFEE7916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9CE6BB2-2DAB-453C-B1DB-20D8C13702E4}" type="datetimeFigureOut">
              <a:rPr lang="en-US" smtClean="0"/>
              <a:pPr/>
              <a:t>3/31/2010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2CC700E-E724-437A-9674-B69DFEE791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9CE6BB2-2DAB-453C-B1DB-20D8C13702E4}" type="datetimeFigureOut">
              <a:rPr lang="en-US" smtClean="0"/>
              <a:pPr/>
              <a:t>3/31/2010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2CC700E-E724-437A-9674-B69DFEE7916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9CE6BB2-2DAB-453C-B1DB-20D8C13702E4}" type="datetimeFigureOut">
              <a:rPr lang="en-US" smtClean="0"/>
              <a:pPr/>
              <a:t>3/31/2010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C700E-E724-437A-9674-B69DFEE791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CE6BB2-2DAB-453C-B1DB-20D8C13702E4}" type="datetimeFigureOut">
              <a:rPr lang="en-US" smtClean="0"/>
              <a:pPr/>
              <a:t>3/31/2010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C700E-E724-437A-9674-B69DFEE791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9CE6BB2-2DAB-453C-B1DB-20D8C13702E4}" type="datetimeFigureOut">
              <a:rPr lang="en-US" smtClean="0"/>
              <a:pPr/>
              <a:t>3/31/2010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C700E-E724-437A-9674-B69DFEE791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9CE6BB2-2DAB-453C-B1DB-20D8C13702E4}"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2CC700E-E724-437A-9674-B69DFEE7916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9CE6BB2-2DAB-453C-B1DB-20D8C13702E4}" type="datetimeFigureOut">
              <a:rPr lang="en-US" smtClean="0"/>
              <a:pPr/>
              <a:t>3/31/2010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2CC700E-E724-437A-9674-B69DFEE7916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hyperlink" Target="http://www.osti.gov/energycitations/searchresults.jsp?Author=%22Rowland,%20Brad%22" TargetMode="External"/><Relationship Id="rId3" Type="http://schemas.openxmlformats.org/officeDocument/2006/relationships/hyperlink" Target="http://nwir.pnl.gov/" TargetMode="External"/><Relationship Id="rId7" Type="http://schemas.openxmlformats.org/officeDocument/2006/relationships/hyperlink" Target="http://www.osti.gov/energycitations/searchresults.jsp?Author=%22Kleimeyer,%20J.%2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osti.gov/energycitations/searchresults.jsp?Author=%22Chu,%20P.%20M.%22" TargetMode="External"/><Relationship Id="rId5" Type="http://schemas.openxmlformats.org/officeDocument/2006/relationships/hyperlink" Target="http://www.osti.gov/energycitations/searchresults.jsp?Author=%22Johnson,%20Timothy%20J.%22" TargetMode="External"/><Relationship Id="rId4" Type="http://schemas.openxmlformats.org/officeDocument/2006/relationships/hyperlink" Target="http://www.osti.gov/energycitations/searchresults.jsp?Author=%22Sharpe,%20Steven%20W.%2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3.gi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514350" y="1066800"/>
            <a:ext cx="8229600" cy="1569660"/>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w="1905"/>
                <a:solidFill>
                  <a:srgbClr val="002060"/>
                </a:solidFill>
                <a:effectLst>
                  <a:innerShdw blurRad="69850" dist="43180" dir="5400000">
                    <a:srgbClr val="000000">
                      <a:alpha val="65000"/>
                    </a:srgbClr>
                  </a:innerShdw>
                </a:effectLst>
                <a:uLnTx/>
                <a:uFillTx/>
                <a:latin typeface="Arial" pitchFamily="34" charset="0"/>
                <a:ea typeface="+mj-ea"/>
                <a:cs typeface="Arial" pitchFamily="34" charset="0"/>
              </a:rPr>
              <a:t>Modeling of spectral signatures using ab-initio calculations</a:t>
            </a:r>
            <a:r>
              <a:rPr kumimoji="0" lang="en-US" sz="4000" b="0" i="0" u="none" strike="noStrike" kern="1200" cap="all" spc="0" normalizeH="0" baseline="0" noProof="0" smtClean="0">
                <a:ln>
                  <a:noFill/>
                </a:ln>
                <a:solidFill>
                  <a:srgbClr val="002060"/>
                </a:solidFill>
                <a:effectLst>
                  <a:reflection blurRad="12700" stA="48000" endA="300" endPos="55000" dir="5400000" sy="-90000" algn="bl" rotWithShape="0"/>
                </a:effectLst>
                <a:uLnTx/>
                <a:uFillTx/>
                <a:latin typeface="Arial" pitchFamily="34" charset="0"/>
                <a:ea typeface="+mj-ea"/>
                <a:cs typeface="Arial" pitchFamily="34" charset="0"/>
              </a:rPr>
              <a:t/>
            </a:r>
            <a:br>
              <a:rPr kumimoji="0" lang="en-US" sz="4000" b="0" i="0" u="none" strike="noStrike" kern="1200" cap="all" spc="0" normalizeH="0" baseline="0" noProof="0" smtClean="0">
                <a:ln>
                  <a:noFill/>
                </a:ln>
                <a:solidFill>
                  <a:srgbClr val="002060"/>
                </a:solidFill>
                <a:effectLst>
                  <a:reflection blurRad="12700" stA="48000" endA="300" endPos="55000" dir="5400000" sy="-90000" algn="bl" rotWithShape="0"/>
                </a:effectLst>
                <a:uLnTx/>
                <a:uFillTx/>
                <a:latin typeface="Arial" pitchFamily="34" charset="0"/>
                <a:ea typeface="+mj-ea"/>
                <a:cs typeface="Arial" pitchFamily="34" charset="0"/>
              </a:rPr>
            </a:br>
            <a:endParaRPr kumimoji="0" lang="en-US" sz="4000" b="0"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Arial" pitchFamily="34" charset="0"/>
              <a:ea typeface="+mj-ea"/>
              <a:cs typeface="Arial" pitchFamily="34" charset="0"/>
            </a:endParaRPr>
          </a:p>
        </p:txBody>
      </p:sp>
      <p:sp>
        <p:nvSpPr>
          <p:cNvPr id="3" name="Rectangle 15"/>
          <p:cNvSpPr>
            <a:spLocks noChangeArrowheads="1"/>
          </p:cNvSpPr>
          <p:nvPr/>
        </p:nvSpPr>
        <p:spPr bwMode="auto">
          <a:xfrm>
            <a:off x="609600" y="2743200"/>
            <a:ext cx="8153400" cy="1447800"/>
          </a:xfrm>
          <a:prstGeom prst="rect">
            <a:avLst/>
          </a:prstGeom>
          <a:noFill/>
          <a:ln w="9525">
            <a:noFill/>
            <a:miter lim="800000"/>
            <a:headEnd/>
            <a:tailEnd/>
          </a:ln>
          <a:effectLst>
            <a:outerShdw dist="17961" dir="2700000" algn="ctr" rotWithShape="0">
              <a:schemeClr val="bg2"/>
            </a:outerShdw>
          </a:effectLst>
        </p:spPr>
        <p:txBody>
          <a:bodyPr lIns="0" tIns="0" rIns="0" bIns="0"/>
          <a:lstStyle/>
          <a:p>
            <a:pPr eaLnBrk="1" hangingPunct="1">
              <a:lnSpc>
                <a:spcPct val="90000"/>
              </a:lnSpc>
              <a:spcBef>
                <a:spcPct val="20000"/>
              </a:spcBef>
            </a:pPr>
            <a:r>
              <a:rPr lang="en-US" sz="2400" dirty="0">
                <a:latin typeface="Arial" charset="0"/>
              </a:rPr>
              <a:t>Jeffrey W. </a:t>
            </a:r>
            <a:r>
              <a:rPr lang="en-US" sz="2400" dirty="0" err="1">
                <a:latin typeface="Arial" charset="0"/>
              </a:rPr>
              <a:t>Mirick</a:t>
            </a:r>
            <a:r>
              <a:rPr lang="en-US" sz="2400" dirty="0">
                <a:latin typeface="Arial" charset="0"/>
              </a:rPr>
              <a:t>, PhD</a:t>
            </a:r>
            <a:r>
              <a:rPr lang="en-US" sz="2400" dirty="0" smtClean="0">
                <a:latin typeface="Arial" charset="0"/>
              </a:rPr>
              <a:t>.</a:t>
            </a:r>
          </a:p>
          <a:p>
            <a:pPr eaLnBrk="1" hangingPunct="1">
              <a:lnSpc>
                <a:spcPct val="90000"/>
              </a:lnSpc>
              <a:spcBef>
                <a:spcPct val="20000"/>
              </a:spcBef>
            </a:pPr>
            <a:r>
              <a:rPr lang="en-US" sz="2400" dirty="0" smtClean="0">
                <a:latin typeface="Arial" charset="0"/>
              </a:rPr>
              <a:t>SPIE – Defense, Security, and Sensing  Conference  - 2010</a:t>
            </a:r>
            <a:endParaRPr lang="en-US" sz="2400" dirty="0">
              <a:latin typeface="Arial" charset="0"/>
            </a:endParaRPr>
          </a:p>
          <a:p>
            <a:pPr eaLnBrk="1" hangingPunct="1">
              <a:lnSpc>
                <a:spcPct val="70000"/>
              </a:lnSpc>
              <a:spcBef>
                <a:spcPct val="20000"/>
              </a:spcBef>
            </a:pPr>
            <a:r>
              <a:rPr lang="en-US" sz="2400" dirty="0">
                <a:latin typeface="Arial" charset="0"/>
              </a:rPr>
              <a:t>8</a:t>
            </a:r>
            <a:r>
              <a:rPr lang="en-US" sz="2400" dirty="0" smtClean="0">
                <a:latin typeface="Arial" charset="0"/>
              </a:rPr>
              <a:t> April 2010</a:t>
            </a:r>
            <a:endParaRPr lang="en-US" sz="2400" dirty="0">
              <a:latin typeface="Arial" charset="0"/>
            </a:endParaRPr>
          </a:p>
        </p:txBody>
      </p:sp>
      <p:pic>
        <p:nvPicPr>
          <p:cNvPr id="4" name="Picture 3" descr="gb_1032.gif"/>
          <p:cNvPicPr>
            <a:picLocks noChangeAspect="1"/>
          </p:cNvPicPr>
          <p:nvPr/>
        </p:nvPicPr>
        <p:blipFill>
          <a:blip r:embed="rId3"/>
          <a:stretch>
            <a:fillRect/>
          </a:stretch>
        </p:blipFill>
        <p:spPr>
          <a:xfrm>
            <a:off x="554653" y="3962400"/>
            <a:ext cx="4535714" cy="2667000"/>
          </a:xfrm>
          <a:prstGeom prst="rect">
            <a:avLst/>
          </a:prstGeom>
        </p:spPr>
      </p:pic>
      <p:pic>
        <p:nvPicPr>
          <p:cNvPr id="5" name="Picture 4" descr="ethanol_1085.gif"/>
          <p:cNvPicPr>
            <a:picLocks noChangeAspect="1"/>
          </p:cNvPicPr>
          <p:nvPr/>
        </p:nvPicPr>
        <p:blipFill>
          <a:blip r:embed="rId4"/>
          <a:stretch>
            <a:fillRect/>
          </a:stretch>
        </p:blipFill>
        <p:spPr>
          <a:xfrm>
            <a:off x="2971800" y="4114800"/>
            <a:ext cx="4406123" cy="2590800"/>
          </a:xfrm>
          <a:prstGeom prst="rect">
            <a:avLst/>
          </a:prstGeom>
        </p:spPr>
      </p:pic>
      <p:pic>
        <p:nvPicPr>
          <p:cNvPr id="6" name="Picture 5" descr="C:\mirick\Gaussian_files\6-311+g(3df,2p)\pocl3_1330.gif"/>
          <p:cNvPicPr>
            <a:picLocks noChangeAspect="1" noChangeArrowheads="1" noCrop="1"/>
          </p:cNvPicPr>
          <p:nvPr/>
        </p:nvPicPr>
        <p:blipFill>
          <a:blip r:embed="rId5"/>
          <a:srcRect/>
          <a:stretch>
            <a:fillRect/>
          </a:stretch>
        </p:blipFill>
        <p:spPr bwMode="auto">
          <a:xfrm>
            <a:off x="6134100" y="3657600"/>
            <a:ext cx="2857500" cy="1685925"/>
          </a:xfrm>
          <a:prstGeom prst="rect">
            <a:avLst/>
          </a:prstGeom>
          <a:noFill/>
        </p:spPr>
      </p:pic>
      <p:pic>
        <p:nvPicPr>
          <p:cNvPr id="7" name="Picture 6" descr="ch3cl_1478.gif"/>
          <p:cNvPicPr>
            <a:picLocks noChangeAspect="1"/>
          </p:cNvPicPr>
          <p:nvPr/>
        </p:nvPicPr>
        <p:blipFill>
          <a:blip r:embed="rId6"/>
          <a:stretch>
            <a:fillRect/>
          </a:stretch>
        </p:blipFill>
        <p:spPr>
          <a:xfrm>
            <a:off x="55391" y="4676775"/>
            <a:ext cx="2078209" cy="2105025"/>
          </a:xfrm>
          <a:prstGeom prst="rect">
            <a:avLst/>
          </a:prstGeom>
        </p:spPr>
      </p:pic>
      <p:pic>
        <p:nvPicPr>
          <p:cNvPr id="10" name="Picture 9" descr="nh3_1042.gif"/>
          <p:cNvPicPr>
            <a:picLocks noChangeAspect="1"/>
          </p:cNvPicPr>
          <p:nvPr/>
        </p:nvPicPr>
        <p:blipFill>
          <a:blip r:embed="rId7"/>
          <a:stretch>
            <a:fillRect/>
          </a:stretch>
        </p:blipFill>
        <p:spPr>
          <a:xfrm>
            <a:off x="6096000" y="4676775"/>
            <a:ext cx="2847975" cy="21050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4686300" y="581025"/>
            <a:ext cx="4381500" cy="1476375"/>
          </a:xfrm>
          <a:prstGeom prst="rect">
            <a:avLst/>
          </a:prstGeom>
          <a:noFill/>
          <a:ln w="9525">
            <a:noFill/>
            <a:miter lim="800000"/>
            <a:headEnd/>
            <a:tailEnd/>
          </a:ln>
          <a:effectLst/>
        </p:spPr>
      </p:pic>
      <p:pic>
        <p:nvPicPr>
          <p:cNvPr id="3" name="Picture 2"/>
          <p:cNvPicPr/>
          <p:nvPr/>
        </p:nvPicPr>
        <p:blipFill>
          <a:blip r:embed="rId4" cstate="print"/>
          <a:srcRect/>
          <a:stretch>
            <a:fillRect/>
          </a:stretch>
        </p:blipFill>
        <p:spPr bwMode="auto">
          <a:xfrm>
            <a:off x="4648200" y="2133600"/>
            <a:ext cx="4467225" cy="1419225"/>
          </a:xfrm>
          <a:prstGeom prst="rect">
            <a:avLst/>
          </a:prstGeom>
          <a:noFill/>
          <a:ln w="9525">
            <a:noFill/>
            <a:miter lim="800000"/>
            <a:headEnd/>
            <a:tailEnd/>
          </a:ln>
          <a:effectLst/>
        </p:spPr>
      </p:pic>
      <p:pic>
        <p:nvPicPr>
          <p:cNvPr id="4" name="Picture 3"/>
          <p:cNvPicPr/>
          <p:nvPr/>
        </p:nvPicPr>
        <p:blipFill>
          <a:blip r:embed="rId5" cstate="print"/>
          <a:srcRect/>
          <a:stretch>
            <a:fillRect/>
          </a:stretch>
        </p:blipFill>
        <p:spPr bwMode="auto">
          <a:xfrm>
            <a:off x="4648200" y="3657600"/>
            <a:ext cx="4467225" cy="1524000"/>
          </a:xfrm>
          <a:prstGeom prst="rect">
            <a:avLst/>
          </a:prstGeom>
          <a:noFill/>
          <a:ln w="9525">
            <a:noFill/>
            <a:miter lim="800000"/>
            <a:headEnd/>
            <a:tailEnd/>
          </a:ln>
          <a:effectLst/>
        </p:spPr>
      </p:pic>
      <p:pic>
        <p:nvPicPr>
          <p:cNvPr id="5" name="Picture 4"/>
          <p:cNvPicPr/>
          <p:nvPr/>
        </p:nvPicPr>
        <p:blipFill>
          <a:blip r:embed="rId6" cstate="print"/>
          <a:srcRect/>
          <a:stretch>
            <a:fillRect/>
          </a:stretch>
        </p:blipFill>
        <p:spPr bwMode="auto">
          <a:xfrm>
            <a:off x="4648200" y="5257800"/>
            <a:ext cx="4467225" cy="1514475"/>
          </a:xfrm>
          <a:prstGeom prst="rect">
            <a:avLst/>
          </a:prstGeom>
          <a:noFill/>
          <a:ln w="9525">
            <a:noFill/>
            <a:miter lim="800000"/>
            <a:headEnd/>
            <a:tailEnd/>
          </a:ln>
          <a:effectLst/>
        </p:spPr>
      </p:pic>
      <p:sp>
        <p:nvSpPr>
          <p:cNvPr id="6" name="TextBox 5"/>
          <p:cNvSpPr txBox="1"/>
          <p:nvPr/>
        </p:nvSpPr>
        <p:spPr>
          <a:xfrm>
            <a:off x="2971800" y="990600"/>
            <a:ext cx="1484702" cy="461665"/>
          </a:xfrm>
          <a:prstGeom prst="rect">
            <a:avLst/>
          </a:prstGeom>
          <a:noFill/>
        </p:spPr>
        <p:txBody>
          <a:bodyPr wrap="none" rtlCol="0">
            <a:spAutoFit/>
          </a:bodyPr>
          <a:lstStyle/>
          <a:p>
            <a:r>
              <a:rPr lang="en-US" sz="2400" b="1" dirty="0" smtClean="0">
                <a:latin typeface="Arial" pitchFamily="34" charset="0"/>
                <a:cs typeface="Arial" pitchFamily="34" charset="0"/>
              </a:rPr>
              <a:t>HF/6-31g</a:t>
            </a:r>
            <a:endParaRPr lang="en-US" sz="2400" b="1" dirty="0">
              <a:latin typeface="Arial" pitchFamily="34" charset="0"/>
              <a:cs typeface="Arial" pitchFamily="34" charset="0"/>
            </a:endParaRPr>
          </a:p>
        </p:txBody>
      </p:sp>
      <p:sp>
        <p:nvSpPr>
          <p:cNvPr id="7" name="TextBox 6"/>
          <p:cNvSpPr txBox="1"/>
          <p:nvPr/>
        </p:nvSpPr>
        <p:spPr>
          <a:xfrm>
            <a:off x="2514600" y="2514600"/>
            <a:ext cx="2031967" cy="461665"/>
          </a:xfrm>
          <a:prstGeom prst="rect">
            <a:avLst/>
          </a:prstGeom>
          <a:noFill/>
        </p:spPr>
        <p:txBody>
          <a:bodyPr wrap="none" rtlCol="0">
            <a:spAutoFit/>
          </a:bodyPr>
          <a:lstStyle/>
          <a:p>
            <a:r>
              <a:rPr lang="en-US" sz="2400" b="1" dirty="0" smtClean="0">
                <a:latin typeface="Arial" pitchFamily="34" charset="0"/>
                <a:cs typeface="Arial" pitchFamily="34" charset="0"/>
              </a:rPr>
              <a:t>HF/6-311g(d)</a:t>
            </a:r>
            <a:endParaRPr lang="en-US" sz="2400" b="1" dirty="0">
              <a:latin typeface="Arial" pitchFamily="34" charset="0"/>
              <a:cs typeface="Arial" pitchFamily="34" charset="0"/>
            </a:endParaRPr>
          </a:p>
        </p:txBody>
      </p:sp>
      <p:sp>
        <p:nvSpPr>
          <p:cNvPr id="8" name="TextBox 7"/>
          <p:cNvSpPr txBox="1"/>
          <p:nvPr/>
        </p:nvSpPr>
        <p:spPr>
          <a:xfrm>
            <a:off x="2362200" y="4110335"/>
            <a:ext cx="2307042" cy="461665"/>
          </a:xfrm>
          <a:prstGeom prst="rect">
            <a:avLst/>
          </a:prstGeom>
          <a:noFill/>
        </p:spPr>
        <p:txBody>
          <a:bodyPr wrap="none" rtlCol="0">
            <a:spAutoFit/>
          </a:bodyPr>
          <a:lstStyle/>
          <a:p>
            <a:r>
              <a:rPr lang="en-US" sz="2400" b="1" dirty="0" smtClean="0">
                <a:latin typeface="Arial" pitchFamily="34" charset="0"/>
                <a:cs typeface="Arial" pitchFamily="34" charset="0"/>
              </a:rPr>
              <a:t>B3PW91/6-31g</a:t>
            </a:r>
            <a:endParaRPr lang="en-US" sz="2400" b="1" dirty="0">
              <a:latin typeface="Arial" pitchFamily="34" charset="0"/>
              <a:cs typeface="Arial" pitchFamily="34" charset="0"/>
            </a:endParaRPr>
          </a:p>
        </p:txBody>
      </p:sp>
      <p:sp>
        <p:nvSpPr>
          <p:cNvPr id="9" name="TextBox 8"/>
          <p:cNvSpPr txBox="1"/>
          <p:nvPr/>
        </p:nvSpPr>
        <p:spPr>
          <a:xfrm>
            <a:off x="1828800" y="5715000"/>
            <a:ext cx="2854308" cy="461665"/>
          </a:xfrm>
          <a:prstGeom prst="rect">
            <a:avLst/>
          </a:prstGeom>
          <a:noFill/>
        </p:spPr>
        <p:txBody>
          <a:bodyPr wrap="none" rtlCol="0">
            <a:spAutoFit/>
          </a:bodyPr>
          <a:lstStyle/>
          <a:p>
            <a:r>
              <a:rPr lang="en-US" sz="2400" b="1" dirty="0" smtClean="0">
                <a:latin typeface="Arial" pitchFamily="34" charset="0"/>
                <a:cs typeface="Arial" pitchFamily="34" charset="0"/>
              </a:rPr>
              <a:t>B3PW91/6-311g(d)</a:t>
            </a:r>
            <a:endParaRPr lang="en-US" sz="2400" b="1" dirty="0">
              <a:latin typeface="Arial" pitchFamily="34" charset="0"/>
              <a:cs typeface="Arial" pitchFamily="34" charset="0"/>
            </a:endParaRPr>
          </a:p>
        </p:txBody>
      </p:sp>
      <p:pic>
        <p:nvPicPr>
          <p:cNvPr id="10" name="Picture 2"/>
          <p:cNvPicPr>
            <a:picLocks noChangeAspect="1" noChangeArrowheads="1"/>
          </p:cNvPicPr>
          <p:nvPr/>
        </p:nvPicPr>
        <p:blipFill>
          <a:blip r:embed="rId7"/>
          <a:srcRect/>
          <a:stretch>
            <a:fillRect/>
          </a:stretch>
        </p:blipFill>
        <p:spPr bwMode="auto">
          <a:xfrm>
            <a:off x="83574" y="1219200"/>
            <a:ext cx="2278626" cy="2743200"/>
          </a:xfrm>
          <a:prstGeom prst="rect">
            <a:avLst/>
          </a:prstGeom>
          <a:noFill/>
          <a:ln w="9525">
            <a:noFill/>
            <a:miter lim="800000"/>
            <a:headEnd/>
            <a:tailEnd/>
          </a:ln>
          <a:effectLst/>
        </p:spPr>
      </p:pic>
      <p:sp>
        <p:nvSpPr>
          <p:cNvPr id="11" name="Rectangle 10"/>
          <p:cNvSpPr>
            <a:spLocks noChangeArrowheads="1"/>
          </p:cNvSpPr>
          <p:nvPr/>
        </p:nvSpPr>
        <p:spPr bwMode="auto">
          <a:xfrm>
            <a:off x="76201" y="49213"/>
            <a:ext cx="2590800" cy="788987"/>
          </a:xfrm>
          <a:prstGeom prst="rect">
            <a:avLst/>
          </a:prstGeom>
          <a:noFill/>
          <a:ln w="9525">
            <a:noFill/>
            <a:miter lim="800000"/>
            <a:headEnd/>
            <a:tailEnd/>
          </a:ln>
          <a:effectLst/>
        </p:spPr>
        <p:txBody>
          <a:bodyPr anchor="ctr"/>
          <a:lstStyle/>
          <a:p>
            <a:pPr eaLnBrk="1" hangingPunct="1"/>
            <a:r>
              <a:rPr lang="en-US" sz="2800" b="1" dirty="0" err="1" smtClean="0">
                <a:latin typeface="Arial" charset="0"/>
              </a:rPr>
              <a:t>Sarin</a:t>
            </a:r>
            <a:endParaRPr lang="en-US" sz="2800" b="1" dirty="0">
              <a:latin typeface="Arial" charset="0"/>
            </a:endParaRPr>
          </a:p>
        </p:txBody>
      </p:sp>
      <p:sp>
        <p:nvSpPr>
          <p:cNvPr id="12" name="Rectangle 11"/>
          <p:cNvSpPr>
            <a:spLocks noChangeArrowheads="1"/>
          </p:cNvSpPr>
          <p:nvPr/>
        </p:nvSpPr>
        <p:spPr bwMode="auto">
          <a:xfrm>
            <a:off x="0" y="825500"/>
            <a:ext cx="2819400" cy="519113"/>
          </a:xfrm>
          <a:prstGeom prst="rect">
            <a:avLst/>
          </a:prstGeom>
          <a:noFill/>
          <a:ln w="9525">
            <a:noFill/>
            <a:miter lim="800000"/>
            <a:headEnd/>
            <a:tailEnd/>
          </a:ln>
          <a:effectLst/>
        </p:spPr>
        <p:txBody>
          <a:bodyPr anchor="ctr"/>
          <a:lstStyle/>
          <a:p>
            <a:pPr eaLnBrk="1" hangingPunct="1"/>
            <a:r>
              <a:rPr lang="en-US" sz="2000" dirty="0" smtClean="0">
                <a:latin typeface="Arial" charset="0"/>
              </a:rPr>
              <a:t>Optimized structure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6"/>
          <p:cNvSpPr>
            <a:spLocks noChangeArrowheads="1"/>
          </p:cNvSpPr>
          <p:nvPr/>
        </p:nvSpPr>
        <p:spPr bwMode="auto">
          <a:xfrm>
            <a:off x="76200" y="76200"/>
            <a:ext cx="4313237" cy="631825"/>
          </a:xfrm>
          <a:prstGeom prst="rect">
            <a:avLst/>
          </a:prstGeom>
          <a:noFill/>
          <a:ln w="9525">
            <a:noFill/>
            <a:miter lim="800000"/>
            <a:headEnd/>
            <a:tailEnd/>
          </a:ln>
          <a:effectLst/>
        </p:spPr>
        <p:txBody>
          <a:bodyPr anchor="ctr"/>
          <a:lstStyle/>
          <a:p>
            <a:pPr eaLnBrk="1" hangingPunct="1">
              <a:lnSpc>
                <a:spcPct val="90000"/>
              </a:lnSpc>
            </a:pPr>
            <a:r>
              <a:rPr lang="en-US" sz="2800" b="1" dirty="0" err="1">
                <a:latin typeface="Arial" charset="0"/>
              </a:rPr>
              <a:t>Sarin</a:t>
            </a:r>
            <a:r>
              <a:rPr lang="en-US" sz="2800" b="1" dirty="0">
                <a:latin typeface="Arial" charset="0"/>
              </a:rPr>
              <a:t> and </a:t>
            </a:r>
            <a:r>
              <a:rPr lang="en-US" sz="2800" b="1" dirty="0" err="1">
                <a:latin typeface="Arial" charset="0"/>
              </a:rPr>
              <a:t>Chlorosarin</a:t>
            </a:r>
            <a:endParaRPr lang="en-US" sz="2800" b="1" dirty="0">
              <a:latin typeface="Arial" charset="0"/>
            </a:endParaRPr>
          </a:p>
        </p:txBody>
      </p:sp>
      <p:sp>
        <p:nvSpPr>
          <p:cNvPr id="4" name="Rectangle 1028"/>
          <p:cNvSpPr>
            <a:spLocks noChangeArrowheads="1"/>
          </p:cNvSpPr>
          <p:nvPr/>
        </p:nvSpPr>
        <p:spPr bwMode="auto">
          <a:xfrm>
            <a:off x="4860925" y="438150"/>
            <a:ext cx="4283075" cy="2895600"/>
          </a:xfrm>
          <a:prstGeom prst="rect">
            <a:avLst/>
          </a:prstGeom>
          <a:noFill/>
          <a:ln w="9525">
            <a:noFill/>
            <a:miter lim="800000"/>
            <a:headEnd/>
            <a:tailEnd/>
          </a:ln>
          <a:effectLst/>
        </p:spPr>
        <p:txBody>
          <a:bodyPr anchor="ctr"/>
          <a:lstStyle/>
          <a:p>
            <a:pPr marL="407988" indent="-407988" eaLnBrk="1" hangingPunct="1">
              <a:buClr>
                <a:srgbClr val="FF0066"/>
              </a:buClr>
              <a:buSzPct val="75000"/>
              <a:buFont typeface="Wingdings" pitchFamily="2" charset="2"/>
              <a:buChar char="Ø"/>
            </a:pPr>
            <a:r>
              <a:rPr lang="en-US" sz="2000" dirty="0">
                <a:latin typeface="Arial" charset="0"/>
              </a:rPr>
              <a:t>Lab measured spectral signature of </a:t>
            </a:r>
            <a:r>
              <a:rPr lang="en-US" sz="2000" dirty="0" err="1">
                <a:latin typeface="Arial" charset="0"/>
              </a:rPr>
              <a:t>sarin</a:t>
            </a:r>
            <a:r>
              <a:rPr lang="en-US" sz="2000" dirty="0">
                <a:latin typeface="Arial" charset="0"/>
              </a:rPr>
              <a:t> (red</a:t>
            </a:r>
            <a:r>
              <a:rPr lang="en-US" sz="2000" dirty="0" smtClean="0">
                <a:latin typeface="Arial" charset="0"/>
              </a:rPr>
              <a:t>)</a:t>
            </a:r>
          </a:p>
          <a:p>
            <a:pPr marL="407988" indent="-407988" eaLnBrk="1" hangingPunct="1">
              <a:buClr>
                <a:srgbClr val="FF0066"/>
              </a:buClr>
              <a:buSzPct val="75000"/>
              <a:buFont typeface="Wingdings" pitchFamily="2" charset="2"/>
              <a:buChar char="Ø"/>
            </a:pPr>
            <a:endParaRPr lang="en-US" sz="2000" dirty="0">
              <a:latin typeface="Arial" charset="0"/>
            </a:endParaRPr>
          </a:p>
          <a:p>
            <a:pPr marL="407988" indent="-407988" eaLnBrk="1" hangingPunct="1">
              <a:buClr>
                <a:srgbClr val="FF0066"/>
              </a:buClr>
              <a:buSzPct val="75000"/>
              <a:buFont typeface="Wingdings" pitchFamily="2" charset="2"/>
              <a:buChar char="Ø"/>
            </a:pPr>
            <a:r>
              <a:rPr lang="en-US" sz="2000" dirty="0">
                <a:latin typeface="Arial" charset="0"/>
              </a:rPr>
              <a:t>Calculated spectral signature of </a:t>
            </a:r>
            <a:r>
              <a:rPr lang="en-US" sz="2000" dirty="0" err="1">
                <a:latin typeface="Arial" charset="0"/>
              </a:rPr>
              <a:t>sarin</a:t>
            </a:r>
            <a:r>
              <a:rPr lang="en-US" sz="2000" dirty="0">
                <a:latin typeface="Arial" charset="0"/>
              </a:rPr>
              <a:t> (blue</a:t>
            </a:r>
            <a:r>
              <a:rPr lang="en-US" sz="2000" dirty="0" smtClean="0">
                <a:latin typeface="Arial" charset="0"/>
              </a:rPr>
              <a:t>)</a:t>
            </a:r>
          </a:p>
          <a:p>
            <a:pPr marL="407988" indent="-407988" eaLnBrk="1" hangingPunct="1">
              <a:buClr>
                <a:srgbClr val="FF0066"/>
              </a:buClr>
              <a:buSzPct val="75000"/>
              <a:buFont typeface="Wingdings" pitchFamily="2" charset="2"/>
              <a:buChar char="Ø"/>
            </a:pPr>
            <a:endParaRPr lang="en-US" sz="2000" dirty="0">
              <a:latin typeface="Arial" charset="0"/>
            </a:endParaRPr>
          </a:p>
          <a:p>
            <a:pPr marL="407988" indent="-407988" eaLnBrk="1" hangingPunct="1">
              <a:buClr>
                <a:srgbClr val="FF0066"/>
              </a:buClr>
              <a:buSzPct val="75000"/>
              <a:buFont typeface="Wingdings" pitchFamily="2" charset="2"/>
              <a:buChar char="Ø"/>
            </a:pPr>
            <a:r>
              <a:rPr lang="en-US" sz="2000" dirty="0">
                <a:latin typeface="Arial" charset="0"/>
              </a:rPr>
              <a:t>Calculated spectral signature of </a:t>
            </a:r>
            <a:r>
              <a:rPr lang="en-US" sz="2000" dirty="0" err="1">
                <a:latin typeface="Arial" charset="0"/>
              </a:rPr>
              <a:t>chlorosarin</a:t>
            </a:r>
            <a:r>
              <a:rPr lang="en-US" sz="2000" dirty="0">
                <a:latin typeface="Arial" charset="0"/>
              </a:rPr>
              <a:t> (black</a:t>
            </a:r>
            <a:r>
              <a:rPr lang="en-US" sz="2000" dirty="0" smtClean="0">
                <a:latin typeface="Arial" charset="0"/>
              </a:rPr>
              <a:t>)</a:t>
            </a:r>
          </a:p>
          <a:p>
            <a:pPr marL="407988" indent="-407988" eaLnBrk="1" hangingPunct="1">
              <a:buClr>
                <a:srgbClr val="FF0066"/>
              </a:buClr>
              <a:buSzPct val="75000"/>
              <a:buFont typeface="Wingdings" pitchFamily="2" charset="2"/>
              <a:buChar char="Ø"/>
            </a:pPr>
            <a:endParaRPr lang="en-US" sz="2000" dirty="0" smtClean="0">
              <a:latin typeface="Arial" charset="0"/>
            </a:endParaRPr>
          </a:p>
          <a:p>
            <a:pPr marL="407988" indent="-407988" eaLnBrk="1" hangingPunct="1">
              <a:buClr>
                <a:srgbClr val="FF0066"/>
              </a:buClr>
              <a:buSzPct val="75000"/>
              <a:buFont typeface="Wingdings" pitchFamily="2" charset="2"/>
              <a:buChar char="Ø"/>
            </a:pPr>
            <a:r>
              <a:rPr lang="en-US" sz="2000" dirty="0" smtClean="0">
                <a:latin typeface="Arial" charset="0"/>
              </a:rPr>
              <a:t>F – 19 u</a:t>
            </a:r>
          </a:p>
          <a:p>
            <a:pPr marL="407988" indent="-407988" eaLnBrk="1" hangingPunct="1">
              <a:buClr>
                <a:srgbClr val="FF0066"/>
              </a:buClr>
              <a:buSzPct val="75000"/>
              <a:buFont typeface="Wingdings" pitchFamily="2" charset="2"/>
              <a:buChar char="Ø"/>
            </a:pPr>
            <a:r>
              <a:rPr lang="en-US" sz="2000" dirty="0" err="1" smtClean="0">
                <a:latin typeface="Arial" charset="0"/>
              </a:rPr>
              <a:t>Cl</a:t>
            </a:r>
            <a:r>
              <a:rPr lang="en-US" sz="2000" dirty="0" smtClean="0">
                <a:latin typeface="Arial" charset="0"/>
              </a:rPr>
              <a:t> – 35.45 u</a:t>
            </a:r>
            <a:endParaRPr lang="en-US" sz="2000" dirty="0">
              <a:latin typeface="Arial" charset="0"/>
            </a:endParaRPr>
          </a:p>
        </p:txBody>
      </p:sp>
      <p:pic>
        <p:nvPicPr>
          <p:cNvPr id="5" name="Picture 2"/>
          <p:cNvPicPr>
            <a:picLocks noChangeAspect="1" noChangeArrowheads="1"/>
          </p:cNvPicPr>
          <p:nvPr/>
        </p:nvPicPr>
        <p:blipFill>
          <a:blip r:embed="rId3"/>
          <a:srcRect/>
          <a:stretch>
            <a:fillRect/>
          </a:stretch>
        </p:blipFill>
        <p:spPr bwMode="auto">
          <a:xfrm>
            <a:off x="-1" y="1314450"/>
            <a:ext cx="2072917" cy="249555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2152650" y="1295400"/>
            <a:ext cx="2724150" cy="2508570"/>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a:stretch>
            <a:fillRect/>
          </a:stretch>
        </p:blipFill>
        <p:spPr bwMode="auto">
          <a:xfrm>
            <a:off x="1524000" y="3886200"/>
            <a:ext cx="7553325" cy="2895600"/>
          </a:xfrm>
          <a:prstGeom prst="rect">
            <a:avLst/>
          </a:prstGeom>
          <a:noFill/>
          <a:ln w="9525">
            <a:noFill/>
            <a:miter lim="800000"/>
            <a:headEnd/>
            <a:tailEnd/>
          </a:ln>
          <a:effectLst/>
        </p:spPr>
      </p:pic>
      <p:sp>
        <p:nvSpPr>
          <p:cNvPr id="13" name="Rectangle 12"/>
          <p:cNvSpPr>
            <a:spLocks noChangeArrowheads="1"/>
          </p:cNvSpPr>
          <p:nvPr/>
        </p:nvSpPr>
        <p:spPr bwMode="auto">
          <a:xfrm>
            <a:off x="914400" y="825500"/>
            <a:ext cx="2819400" cy="519113"/>
          </a:xfrm>
          <a:prstGeom prst="rect">
            <a:avLst/>
          </a:prstGeom>
          <a:noFill/>
          <a:ln w="9525">
            <a:noFill/>
            <a:miter lim="800000"/>
            <a:headEnd/>
            <a:tailEnd/>
          </a:ln>
          <a:effectLst/>
        </p:spPr>
        <p:txBody>
          <a:bodyPr anchor="ctr"/>
          <a:lstStyle/>
          <a:p>
            <a:pPr eaLnBrk="1" hangingPunct="1"/>
            <a:r>
              <a:rPr lang="en-US" sz="2000" dirty="0" smtClean="0">
                <a:latin typeface="Arial" charset="0"/>
              </a:rPr>
              <a:t>Optimized structures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76200"/>
            <a:ext cx="3302000" cy="742950"/>
          </a:xfrm>
          <a:prstGeom prst="rect">
            <a:avLst/>
          </a:prstGeom>
          <a:noFill/>
          <a:ln w="9525">
            <a:noFill/>
            <a:miter lim="800000"/>
            <a:headEnd/>
            <a:tailEnd/>
          </a:ln>
          <a:effectLst/>
        </p:spPr>
        <p:txBody>
          <a:bodyPr anchor="ctr"/>
          <a:lstStyle/>
          <a:p>
            <a:pPr eaLnBrk="1" hangingPunct="1"/>
            <a:r>
              <a:rPr lang="en-US" sz="2800" b="1" dirty="0" err="1">
                <a:latin typeface="Arial" charset="0"/>
              </a:rPr>
              <a:t>Cyclohexane</a:t>
            </a:r>
            <a:endParaRPr lang="en-US" sz="2800" b="1" dirty="0">
              <a:latin typeface="Arial" charset="0"/>
            </a:endParaRPr>
          </a:p>
        </p:txBody>
      </p:sp>
      <p:sp>
        <p:nvSpPr>
          <p:cNvPr id="4" name="Rectangle 4"/>
          <p:cNvSpPr>
            <a:spLocks noChangeArrowheads="1"/>
          </p:cNvSpPr>
          <p:nvPr/>
        </p:nvSpPr>
        <p:spPr bwMode="auto">
          <a:xfrm>
            <a:off x="2743200" y="1143000"/>
            <a:ext cx="3878263" cy="519112"/>
          </a:xfrm>
          <a:prstGeom prst="rect">
            <a:avLst/>
          </a:prstGeom>
          <a:noFill/>
          <a:ln w="9525">
            <a:noFill/>
            <a:miter lim="800000"/>
            <a:headEnd/>
            <a:tailEnd/>
          </a:ln>
          <a:effectLst/>
        </p:spPr>
        <p:txBody>
          <a:bodyPr anchor="ctr"/>
          <a:lstStyle/>
          <a:p>
            <a:pPr algn="ctr" eaLnBrk="1" hangingPunct="1"/>
            <a:r>
              <a:rPr lang="en-US" sz="2000" dirty="0">
                <a:latin typeface="Arial" charset="0"/>
              </a:rPr>
              <a:t>“Chair” conformation – Lowest energy state – most stable</a:t>
            </a:r>
          </a:p>
        </p:txBody>
      </p:sp>
      <p:sp>
        <p:nvSpPr>
          <p:cNvPr id="5" name="Rectangle 6"/>
          <p:cNvSpPr>
            <a:spLocks noChangeArrowheads="1"/>
          </p:cNvSpPr>
          <p:nvPr/>
        </p:nvSpPr>
        <p:spPr bwMode="auto">
          <a:xfrm>
            <a:off x="3352800" y="76200"/>
            <a:ext cx="5698996" cy="923330"/>
          </a:xfrm>
          <a:prstGeom prst="rect">
            <a:avLst/>
          </a:prstGeom>
          <a:noFill/>
          <a:ln w="9525">
            <a:noFill/>
            <a:miter lim="800000"/>
            <a:headEnd/>
            <a:tailEnd/>
          </a:ln>
          <a:effectLst/>
        </p:spPr>
        <p:txBody>
          <a:bodyPr wrap="none">
            <a:spAutoFit/>
          </a:bodyPr>
          <a:lstStyle/>
          <a:p>
            <a:pPr eaLnBrk="1" hangingPunct="1"/>
            <a:r>
              <a:rPr lang="en-US" sz="1800" dirty="0" smtClean="0">
                <a:latin typeface="Arial" charset="0"/>
              </a:rPr>
              <a:t>Point Group: C2h (Rotation by 180 degrees/reflection)</a:t>
            </a:r>
          </a:p>
          <a:p>
            <a:pPr eaLnBrk="1" hangingPunct="1"/>
            <a:r>
              <a:rPr lang="en-US" sz="1800" dirty="0" smtClean="0">
                <a:latin typeface="Arial" charset="0"/>
              </a:rPr>
              <a:t>ROTATIONAL </a:t>
            </a:r>
            <a:r>
              <a:rPr lang="en-US" sz="1800" dirty="0">
                <a:latin typeface="Arial" charset="0"/>
              </a:rPr>
              <a:t>CONSTANTS (GHZ) </a:t>
            </a:r>
          </a:p>
          <a:p>
            <a:pPr eaLnBrk="1" hangingPunct="1"/>
            <a:r>
              <a:rPr lang="en-US" sz="1800" dirty="0" smtClean="0">
                <a:latin typeface="Arial" charset="0"/>
              </a:rPr>
              <a:t>4.33652     </a:t>
            </a:r>
            <a:r>
              <a:rPr lang="en-US" sz="1800" dirty="0">
                <a:latin typeface="Arial" charset="0"/>
              </a:rPr>
              <a:t>4.33429     2.47497</a:t>
            </a:r>
          </a:p>
        </p:txBody>
      </p:sp>
      <p:pic>
        <p:nvPicPr>
          <p:cNvPr id="6" name="Picture 4"/>
          <p:cNvPicPr>
            <a:picLocks noChangeAspect="1" noChangeArrowheads="1"/>
          </p:cNvPicPr>
          <p:nvPr/>
        </p:nvPicPr>
        <p:blipFill>
          <a:blip r:embed="rId3"/>
          <a:srcRect/>
          <a:stretch>
            <a:fillRect/>
          </a:stretch>
        </p:blipFill>
        <p:spPr bwMode="auto">
          <a:xfrm>
            <a:off x="0" y="1247775"/>
            <a:ext cx="2943225" cy="2562225"/>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1428750" y="3905250"/>
            <a:ext cx="7639050" cy="2876550"/>
          </a:xfrm>
          <a:prstGeom prst="rect">
            <a:avLst/>
          </a:prstGeom>
          <a:noFill/>
          <a:ln w="9525">
            <a:noFill/>
            <a:miter lim="800000"/>
            <a:headEnd/>
            <a:tailEnd/>
          </a:ln>
          <a:effectLst/>
        </p:spPr>
      </p:pic>
      <p:sp>
        <p:nvSpPr>
          <p:cNvPr id="9" name="Rectangle 8"/>
          <p:cNvSpPr>
            <a:spLocks noChangeArrowheads="1"/>
          </p:cNvSpPr>
          <p:nvPr/>
        </p:nvSpPr>
        <p:spPr bwMode="auto">
          <a:xfrm>
            <a:off x="0" y="700087"/>
            <a:ext cx="2819400" cy="519113"/>
          </a:xfrm>
          <a:prstGeom prst="rect">
            <a:avLst/>
          </a:prstGeom>
          <a:noFill/>
          <a:ln w="9525">
            <a:noFill/>
            <a:miter lim="800000"/>
            <a:headEnd/>
            <a:tailEnd/>
          </a:ln>
          <a:effectLst/>
        </p:spPr>
        <p:txBody>
          <a:bodyPr anchor="ctr"/>
          <a:lstStyle/>
          <a:p>
            <a:pPr eaLnBrk="1" hangingPunct="1"/>
            <a:r>
              <a:rPr lang="en-US" sz="2000" dirty="0" smtClean="0">
                <a:latin typeface="Arial" charset="0"/>
              </a:rPr>
              <a:t>Optimized structure </a:t>
            </a:r>
          </a:p>
        </p:txBody>
      </p:sp>
      <p:pic>
        <p:nvPicPr>
          <p:cNvPr id="10" name="Picture 9" descr="cyclohexane_1487.gif"/>
          <p:cNvPicPr>
            <a:picLocks noChangeAspect="1"/>
          </p:cNvPicPr>
          <p:nvPr/>
        </p:nvPicPr>
        <p:blipFill>
          <a:blip r:embed="rId5"/>
          <a:stretch>
            <a:fillRect/>
          </a:stretch>
        </p:blipFill>
        <p:spPr>
          <a:xfrm>
            <a:off x="5410200" y="1905000"/>
            <a:ext cx="3590925" cy="2628900"/>
          </a:xfrm>
          <a:prstGeom prst="rect">
            <a:avLst/>
          </a:prstGeom>
        </p:spPr>
      </p:pic>
      <p:cxnSp>
        <p:nvCxnSpPr>
          <p:cNvPr id="12" name="Straight Arrow Connector 11"/>
          <p:cNvCxnSpPr/>
          <p:nvPr/>
        </p:nvCxnSpPr>
        <p:spPr>
          <a:xfrm rot="16200000" flipH="1">
            <a:off x="7231380" y="3970020"/>
            <a:ext cx="1158240" cy="990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76200"/>
            <a:ext cx="3733800" cy="604838"/>
          </a:xfrm>
          <a:prstGeom prst="rect">
            <a:avLst/>
          </a:prstGeom>
          <a:noFill/>
          <a:ln w="9525">
            <a:noFill/>
            <a:miter lim="800000"/>
            <a:headEnd/>
            <a:tailEnd/>
          </a:ln>
          <a:effectLst/>
        </p:spPr>
        <p:txBody>
          <a:bodyPr anchor="ctr"/>
          <a:lstStyle/>
          <a:p>
            <a:pPr eaLnBrk="1" hangingPunct="1"/>
            <a:r>
              <a:rPr lang="en-US" sz="2800" b="1" dirty="0" err="1">
                <a:latin typeface="Arial" charset="0"/>
              </a:rPr>
              <a:t>Cyclohexanone</a:t>
            </a:r>
            <a:endParaRPr lang="en-US" sz="2800" b="1" dirty="0">
              <a:latin typeface="Arial" charset="0"/>
            </a:endParaRPr>
          </a:p>
        </p:txBody>
      </p:sp>
      <p:sp>
        <p:nvSpPr>
          <p:cNvPr id="4" name="Rectangle 5"/>
          <p:cNvSpPr>
            <a:spLocks noChangeArrowheads="1"/>
          </p:cNvSpPr>
          <p:nvPr/>
        </p:nvSpPr>
        <p:spPr bwMode="auto">
          <a:xfrm>
            <a:off x="4871715" y="76200"/>
            <a:ext cx="4196085" cy="1323439"/>
          </a:xfrm>
          <a:prstGeom prst="rect">
            <a:avLst/>
          </a:prstGeom>
          <a:noFill/>
          <a:ln w="9525">
            <a:noFill/>
            <a:miter lim="800000"/>
            <a:headEnd/>
            <a:tailEnd/>
          </a:ln>
          <a:effectLst/>
        </p:spPr>
        <p:txBody>
          <a:bodyPr wrap="none">
            <a:spAutoFit/>
          </a:bodyPr>
          <a:lstStyle/>
          <a:p>
            <a:pPr eaLnBrk="1" hangingPunct="1"/>
            <a:r>
              <a:rPr lang="en-US" sz="2000" dirty="0">
                <a:latin typeface="Arial" charset="0"/>
              </a:rPr>
              <a:t> </a:t>
            </a:r>
            <a:r>
              <a:rPr lang="en-US" sz="2000" dirty="0" smtClean="0">
                <a:latin typeface="Arial" charset="0"/>
              </a:rPr>
              <a:t>Point Group: Cs (Reflection)</a:t>
            </a:r>
          </a:p>
          <a:p>
            <a:pPr eaLnBrk="1" hangingPunct="1"/>
            <a:r>
              <a:rPr lang="en-US" sz="2000" dirty="0" smtClean="0">
                <a:latin typeface="Arial" charset="0"/>
              </a:rPr>
              <a:t>ROTATIONAL </a:t>
            </a:r>
            <a:r>
              <a:rPr lang="en-US" sz="2000" dirty="0">
                <a:latin typeface="Arial" charset="0"/>
              </a:rPr>
              <a:t>CONSTANTS (GHZ)</a:t>
            </a:r>
          </a:p>
          <a:p>
            <a:pPr eaLnBrk="1" hangingPunct="1"/>
            <a:r>
              <a:rPr lang="en-US" sz="2000" dirty="0" smtClean="0">
                <a:latin typeface="Arial" charset="0"/>
              </a:rPr>
              <a:t>4.24016     </a:t>
            </a:r>
            <a:r>
              <a:rPr lang="en-US" sz="2000" dirty="0">
                <a:latin typeface="Arial" charset="0"/>
              </a:rPr>
              <a:t>2.50570     </a:t>
            </a:r>
            <a:r>
              <a:rPr lang="en-US" sz="2000" dirty="0" smtClean="0">
                <a:latin typeface="Arial" charset="0"/>
              </a:rPr>
              <a:t>1.75457</a:t>
            </a:r>
          </a:p>
          <a:p>
            <a:pPr eaLnBrk="1" hangingPunct="1"/>
            <a:r>
              <a:rPr lang="en-US" sz="2000" dirty="0" smtClean="0">
                <a:latin typeface="Arial" charset="0"/>
              </a:rPr>
              <a:t>1072, .00043</a:t>
            </a:r>
            <a:endParaRPr lang="en-US" sz="2000" dirty="0">
              <a:latin typeface="Arial" charset="0"/>
            </a:endParaRPr>
          </a:p>
        </p:txBody>
      </p:sp>
      <p:pic>
        <p:nvPicPr>
          <p:cNvPr id="5" name="Picture 5"/>
          <p:cNvPicPr>
            <a:picLocks noChangeAspect="1" noChangeArrowheads="1"/>
          </p:cNvPicPr>
          <p:nvPr/>
        </p:nvPicPr>
        <p:blipFill>
          <a:blip r:embed="rId3"/>
          <a:srcRect/>
          <a:stretch>
            <a:fillRect/>
          </a:stretch>
        </p:blipFill>
        <p:spPr bwMode="auto">
          <a:xfrm>
            <a:off x="19050" y="1352550"/>
            <a:ext cx="3086100" cy="245745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1428750" y="3905250"/>
            <a:ext cx="7639050" cy="2876550"/>
          </a:xfrm>
          <a:prstGeom prst="rect">
            <a:avLst/>
          </a:prstGeom>
          <a:noFill/>
          <a:ln w="9525">
            <a:noFill/>
            <a:miter lim="800000"/>
            <a:headEnd/>
            <a:tailEnd/>
          </a:ln>
          <a:effectLst/>
        </p:spPr>
      </p:pic>
      <p:sp>
        <p:nvSpPr>
          <p:cNvPr id="8" name="Rectangle 7"/>
          <p:cNvSpPr>
            <a:spLocks noChangeArrowheads="1"/>
          </p:cNvSpPr>
          <p:nvPr/>
        </p:nvSpPr>
        <p:spPr bwMode="auto">
          <a:xfrm>
            <a:off x="0" y="825500"/>
            <a:ext cx="2819400" cy="519113"/>
          </a:xfrm>
          <a:prstGeom prst="rect">
            <a:avLst/>
          </a:prstGeom>
          <a:noFill/>
          <a:ln w="9525">
            <a:noFill/>
            <a:miter lim="800000"/>
            <a:headEnd/>
            <a:tailEnd/>
          </a:ln>
          <a:effectLst/>
        </p:spPr>
        <p:txBody>
          <a:bodyPr anchor="ctr"/>
          <a:lstStyle/>
          <a:p>
            <a:pPr eaLnBrk="1" hangingPunct="1"/>
            <a:r>
              <a:rPr lang="en-US" sz="2000" dirty="0" smtClean="0">
                <a:latin typeface="Arial" charset="0"/>
              </a:rPr>
              <a:t>Optimized structure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7239000" y="6137275"/>
            <a:ext cx="1905000" cy="457200"/>
          </a:xfrm>
        </p:spPr>
        <p:txBody>
          <a:bodyPr/>
          <a:lstStyle/>
          <a:p>
            <a:fld id="{D42ADEA0-E7B9-4B44-A698-F81735AF3644}" type="slidenum">
              <a:rPr lang="en-US"/>
              <a:pPr/>
              <a:t>14</a:t>
            </a:fld>
            <a:endParaRPr lang="en-US"/>
          </a:p>
        </p:txBody>
      </p:sp>
      <p:sp>
        <p:nvSpPr>
          <p:cNvPr id="3" name="Rectangle 2"/>
          <p:cNvSpPr>
            <a:spLocks noChangeArrowheads="1"/>
          </p:cNvSpPr>
          <p:nvPr/>
        </p:nvSpPr>
        <p:spPr bwMode="auto">
          <a:xfrm>
            <a:off x="14288" y="90488"/>
            <a:ext cx="4786312" cy="519112"/>
          </a:xfrm>
          <a:prstGeom prst="rect">
            <a:avLst/>
          </a:prstGeom>
          <a:noFill/>
          <a:ln w="9525">
            <a:noFill/>
            <a:miter lim="800000"/>
            <a:headEnd/>
            <a:tailEnd/>
          </a:ln>
          <a:effectLst/>
        </p:spPr>
        <p:txBody>
          <a:bodyPr wrap="square">
            <a:spAutoFit/>
          </a:bodyPr>
          <a:lstStyle/>
          <a:p>
            <a:r>
              <a:rPr lang="en-GB" sz="2800" b="1" dirty="0" err="1">
                <a:latin typeface="Arial" charset="0"/>
                <a:cs typeface="Arial" charset="0"/>
              </a:rPr>
              <a:t>Diisopropyl</a:t>
            </a:r>
            <a:r>
              <a:rPr lang="en-GB" sz="2800" b="1" dirty="0">
                <a:latin typeface="Arial" charset="0"/>
                <a:cs typeface="Arial" charset="0"/>
              </a:rPr>
              <a:t> ether, DIPE</a:t>
            </a:r>
          </a:p>
        </p:txBody>
      </p:sp>
      <p:sp>
        <p:nvSpPr>
          <p:cNvPr id="4" name="Rectangle 5"/>
          <p:cNvSpPr>
            <a:spLocks noChangeArrowheads="1"/>
          </p:cNvSpPr>
          <p:nvPr/>
        </p:nvSpPr>
        <p:spPr bwMode="auto">
          <a:xfrm>
            <a:off x="5603044" y="152400"/>
            <a:ext cx="3388556" cy="830997"/>
          </a:xfrm>
          <a:prstGeom prst="rect">
            <a:avLst/>
          </a:prstGeom>
          <a:noFill/>
          <a:ln w="9525">
            <a:noFill/>
            <a:miter lim="800000"/>
            <a:headEnd/>
            <a:tailEnd/>
          </a:ln>
          <a:effectLst/>
        </p:spPr>
        <p:txBody>
          <a:bodyPr wrap="none">
            <a:spAutoFit/>
          </a:bodyPr>
          <a:lstStyle/>
          <a:p>
            <a:pPr eaLnBrk="1" hangingPunct="1"/>
            <a:r>
              <a:rPr lang="en-US" sz="1600" dirty="0">
                <a:latin typeface="Arial" charset="0"/>
              </a:rPr>
              <a:t>ROTATIONAL CONSTANTS (GHZ)</a:t>
            </a:r>
          </a:p>
          <a:p>
            <a:pPr eaLnBrk="1" hangingPunct="1"/>
            <a:r>
              <a:rPr lang="en-US" sz="1600" dirty="0">
                <a:latin typeface="Arial" charset="0"/>
              </a:rPr>
              <a:t>4.11436     1.55006     </a:t>
            </a:r>
            <a:r>
              <a:rPr lang="en-US" sz="1600" dirty="0" smtClean="0">
                <a:latin typeface="Arial" charset="0"/>
              </a:rPr>
              <a:t>1.38152</a:t>
            </a:r>
          </a:p>
          <a:p>
            <a:pPr eaLnBrk="1" hangingPunct="1"/>
            <a:r>
              <a:rPr lang="en-US" sz="1600" dirty="0" smtClean="0">
                <a:latin typeface="Arial" charset="0"/>
              </a:rPr>
              <a:t>1120, .000575</a:t>
            </a:r>
            <a:endParaRPr lang="en-US" sz="1600" dirty="0">
              <a:latin typeface="Arial" charset="0"/>
            </a:endParaRPr>
          </a:p>
        </p:txBody>
      </p:sp>
      <p:pic>
        <p:nvPicPr>
          <p:cNvPr id="5" name="Picture 4"/>
          <p:cNvPicPr>
            <a:picLocks noChangeAspect="1" noChangeArrowheads="1"/>
          </p:cNvPicPr>
          <p:nvPr/>
        </p:nvPicPr>
        <p:blipFill>
          <a:blip r:embed="rId3"/>
          <a:srcRect/>
          <a:stretch>
            <a:fillRect/>
          </a:stretch>
        </p:blipFill>
        <p:spPr bwMode="auto">
          <a:xfrm>
            <a:off x="76200" y="1543050"/>
            <a:ext cx="3848100" cy="2724150"/>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1638300" y="4343400"/>
            <a:ext cx="7429500" cy="2438400"/>
          </a:xfrm>
          <a:prstGeom prst="rect">
            <a:avLst/>
          </a:prstGeom>
          <a:noFill/>
          <a:ln w="9525">
            <a:noFill/>
            <a:miter lim="800000"/>
            <a:headEnd/>
            <a:tailEnd/>
          </a:ln>
          <a:effectLst/>
        </p:spPr>
      </p:pic>
      <p:sp>
        <p:nvSpPr>
          <p:cNvPr id="8" name="Rectangle 7"/>
          <p:cNvSpPr>
            <a:spLocks noChangeArrowheads="1"/>
          </p:cNvSpPr>
          <p:nvPr/>
        </p:nvSpPr>
        <p:spPr bwMode="auto">
          <a:xfrm>
            <a:off x="0" y="825500"/>
            <a:ext cx="2819400" cy="519113"/>
          </a:xfrm>
          <a:prstGeom prst="rect">
            <a:avLst/>
          </a:prstGeom>
          <a:noFill/>
          <a:ln w="9525">
            <a:noFill/>
            <a:miter lim="800000"/>
            <a:headEnd/>
            <a:tailEnd/>
          </a:ln>
          <a:effectLst/>
        </p:spPr>
        <p:txBody>
          <a:bodyPr anchor="ctr"/>
          <a:lstStyle/>
          <a:p>
            <a:pPr eaLnBrk="1" hangingPunct="1"/>
            <a:r>
              <a:rPr lang="en-US" sz="2000" dirty="0" smtClean="0">
                <a:latin typeface="Arial" charset="0"/>
              </a:rPr>
              <a:t>Optimized structure </a:t>
            </a:r>
          </a:p>
        </p:txBody>
      </p:sp>
      <p:pic>
        <p:nvPicPr>
          <p:cNvPr id="9" name="Picture 8" descr="dipe_1134.gif"/>
          <p:cNvPicPr>
            <a:picLocks noChangeAspect="1"/>
          </p:cNvPicPr>
          <p:nvPr/>
        </p:nvPicPr>
        <p:blipFill>
          <a:blip r:embed="rId5"/>
          <a:stretch>
            <a:fillRect/>
          </a:stretch>
        </p:blipFill>
        <p:spPr>
          <a:xfrm>
            <a:off x="3398157" y="1143000"/>
            <a:ext cx="5669643" cy="3333750"/>
          </a:xfrm>
          <a:prstGeom prst="rect">
            <a:avLst/>
          </a:prstGeom>
        </p:spPr>
      </p:pic>
      <p:cxnSp>
        <p:nvCxnSpPr>
          <p:cNvPr id="11" name="Straight Arrow Connector 10"/>
          <p:cNvCxnSpPr/>
          <p:nvPr/>
        </p:nvCxnSpPr>
        <p:spPr>
          <a:xfrm rot="5400000">
            <a:off x="5144294" y="4075906"/>
            <a:ext cx="838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2206646" y="4191000"/>
            <a:ext cx="6880204" cy="2590800"/>
          </a:xfrm>
          <a:prstGeom prst="rect">
            <a:avLst/>
          </a:prstGeom>
          <a:noFill/>
          <a:ln w="9525">
            <a:noFill/>
            <a:miter lim="800000"/>
            <a:headEnd/>
            <a:tailEnd/>
          </a:ln>
          <a:effectLst/>
        </p:spPr>
      </p:pic>
      <p:pic>
        <p:nvPicPr>
          <p:cNvPr id="3" name="Picture 2"/>
          <p:cNvPicPr>
            <a:picLocks noChangeAspect="1" noChangeArrowheads="1"/>
          </p:cNvPicPr>
          <p:nvPr/>
        </p:nvPicPr>
        <p:blipFill>
          <a:blip r:embed="rId4"/>
          <a:srcRect/>
          <a:stretch>
            <a:fillRect/>
          </a:stretch>
        </p:blipFill>
        <p:spPr bwMode="auto">
          <a:xfrm>
            <a:off x="2362200" y="1371600"/>
            <a:ext cx="6727802" cy="2533412"/>
          </a:xfrm>
          <a:prstGeom prst="rect">
            <a:avLst/>
          </a:prstGeom>
          <a:noFill/>
          <a:ln w="9525">
            <a:noFill/>
            <a:miter lim="800000"/>
            <a:headEnd/>
            <a:tailEnd/>
          </a:ln>
          <a:effectLst/>
        </p:spPr>
      </p:pic>
      <p:pic>
        <p:nvPicPr>
          <p:cNvPr id="4" name="Picture 2"/>
          <p:cNvPicPr>
            <a:picLocks noChangeAspect="1" noChangeArrowheads="1"/>
          </p:cNvPicPr>
          <p:nvPr/>
        </p:nvPicPr>
        <p:blipFill>
          <a:blip r:embed="rId5"/>
          <a:srcRect/>
          <a:stretch>
            <a:fillRect/>
          </a:stretch>
        </p:blipFill>
        <p:spPr bwMode="auto">
          <a:xfrm>
            <a:off x="76200" y="4705350"/>
            <a:ext cx="2125740" cy="1543050"/>
          </a:xfrm>
          <a:prstGeom prst="rect">
            <a:avLst/>
          </a:prstGeom>
          <a:noFill/>
          <a:ln w="9525">
            <a:noFill/>
            <a:miter lim="800000"/>
            <a:headEnd/>
            <a:tailEnd/>
          </a:ln>
          <a:effectLst/>
        </p:spPr>
      </p:pic>
      <p:sp>
        <p:nvSpPr>
          <p:cNvPr id="6" name="Rectangle 7"/>
          <p:cNvSpPr>
            <a:spLocks noChangeArrowheads="1"/>
          </p:cNvSpPr>
          <p:nvPr/>
        </p:nvSpPr>
        <p:spPr bwMode="auto">
          <a:xfrm>
            <a:off x="25400" y="762000"/>
            <a:ext cx="2946400" cy="685800"/>
          </a:xfrm>
          <a:prstGeom prst="rect">
            <a:avLst/>
          </a:prstGeom>
          <a:noFill/>
          <a:ln w="9525">
            <a:noFill/>
            <a:miter lim="800000"/>
            <a:headEnd/>
            <a:tailEnd/>
          </a:ln>
          <a:effectLst/>
        </p:spPr>
        <p:txBody>
          <a:bodyPr anchor="ctr"/>
          <a:lstStyle/>
          <a:p>
            <a:pPr algn="ctr"/>
            <a:r>
              <a:rPr lang="en-US" sz="2000" dirty="0" smtClean="0">
                <a:latin typeface="Arial" pitchFamily="34" charset="0"/>
                <a:cs typeface="Arial" pitchFamily="34" charset="0"/>
              </a:rPr>
              <a:t>Optimized structure </a:t>
            </a:r>
          </a:p>
          <a:p>
            <a:pPr algn="ctr" eaLnBrk="1" hangingPunct="1"/>
            <a:r>
              <a:rPr lang="en-US" sz="2000" dirty="0" smtClean="0">
                <a:latin typeface="Arial" pitchFamily="34" charset="0"/>
                <a:cs typeface="Arial" pitchFamily="34" charset="0"/>
              </a:rPr>
              <a:t>Correct </a:t>
            </a:r>
            <a:r>
              <a:rPr lang="en-US" sz="2000" dirty="0">
                <a:latin typeface="Arial" pitchFamily="34" charset="0"/>
                <a:cs typeface="Arial" pitchFamily="34" charset="0"/>
              </a:rPr>
              <a:t>isomer</a:t>
            </a:r>
          </a:p>
        </p:txBody>
      </p:sp>
      <p:sp>
        <p:nvSpPr>
          <p:cNvPr id="7" name="Rectangle 4"/>
          <p:cNvSpPr>
            <a:spLocks noChangeArrowheads="1"/>
          </p:cNvSpPr>
          <p:nvPr/>
        </p:nvSpPr>
        <p:spPr bwMode="auto">
          <a:xfrm>
            <a:off x="76200" y="76200"/>
            <a:ext cx="5867400" cy="457200"/>
          </a:xfrm>
          <a:prstGeom prst="rect">
            <a:avLst/>
          </a:prstGeom>
          <a:noFill/>
          <a:ln w="9525">
            <a:noFill/>
            <a:miter lim="800000"/>
            <a:headEnd/>
            <a:tailEnd/>
          </a:ln>
          <a:effectLst/>
        </p:spPr>
        <p:txBody>
          <a:bodyPr anchor="ctr"/>
          <a:lstStyle/>
          <a:p>
            <a:pPr eaLnBrk="1" hangingPunct="1"/>
            <a:r>
              <a:rPr lang="en-US" sz="2800" b="1" dirty="0">
                <a:latin typeface="Arial" charset="0"/>
              </a:rPr>
              <a:t>Ethyl </a:t>
            </a:r>
            <a:r>
              <a:rPr lang="en-US" sz="2800" b="1" dirty="0" smtClean="0">
                <a:latin typeface="Arial" charset="0"/>
              </a:rPr>
              <a:t>alcohol</a:t>
            </a:r>
            <a:endParaRPr lang="en-US" sz="2800" b="1" dirty="0">
              <a:latin typeface="Arial" charset="0"/>
            </a:endParaRPr>
          </a:p>
        </p:txBody>
      </p:sp>
      <p:pic>
        <p:nvPicPr>
          <p:cNvPr id="8" name="Picture 3"/>
          <p:cNvPicPr>
            <a:picLocks noChangeAspect="1" noChangeArrowheads="1"/>
          </p:cNvPicPr>
          <p:nvPr/>
        </p:nvPicPr>
        <p:blipFill>
          <a:blip r:embed="rId6"/>
          <a:srcRect/>
          <a:stretch>
            <a:fillRect/>
          </a:stretch>
        </p:blipFill>
        <p:spPr bwMode="auto">
          <a:xfrm>
            <a:off x="76200" y="1524000"/>
            <a:ext cx="2199164" cy="1728786"/>
          </a:xfrm>
          <a:prstGeom prst="rect">
            <a:avLst/>
          </a:prstGeom>
          <a:noFill/>
          <a:ln w="9525">
            <a:noFill/>
            <a:miter lim="800000"/>
            <a:headEnd/>
            <a:tailEnd/>
          </a:ln>
          <a:effectLst/>
        </p:spPr>
      </p:pic>
      <p:sp>
        <p:nvSpPr>
          <p:cNvPr id="11" name="Rectangle 7"/>
          <p:cNvSpPr>
            <a:spLocks noChangeArrowheads="1"/>
          </p:cNvSpPr>
          <p:nvPr/>
        </p:nvSpPr>
        <p:spPr bwMode="auto">
          <a:xfrm>
            <a:off x="76200" y="3962400"/>
            <a:ext cx="2590800" cy="685800"/>
          </a:xfrm>
          <a:prstGeom prst="rect">
            <a:avLst/>
          </a:prstGeom>
          <a:noFill/>
          <a:ln w="9525">
            <a:noFill/>
            <a:miter lim="800000"/>
            <a:headEnd/>
            <a:tailEnd/>
          </a:ln>
          <a:effectLst/>
        </p:spPr>
        <p:txBody>
          <a:bodyPr anchor="ctr"/>
          <a:lstStyle/>
          <a:p>
            <a:pPr algn="ctr"/>
            <a:r>
              <a:rPr lang="en-US" sz="2000" dirty="0" smtClean="0">
                <a:latin typeface="Arial" pitchFamily="34" charset="0"/>
                <a:cs typeface="Arial" pitchFamily="34" charset="0"/>
              </a:rPr>
              <a:t>Optimized structure </a:t>
            </a:r>
          </a:p>
          <a:p>
            <a:pPr algn="ctr" eaLnBrk="1" hangingPunct="1"/>
            <a:r>
              <a:rPr lang="en-US" sz="2000" dirty="0" smtClean="0">
                <a:latin typeface="Arial" pitchFamily="34" charset="0"/>
                <a:cs typeface="Arial" pitchFamily="34" charset="0"/>
              </a:rPr>
              <a:t>Wrong isomer</a:t>
            </a:r>
            <a:endParaRPr lang="en-US" sz="2000" dirty="0">
              <a:latin typeface="Arial" pitchFamily="34" charset="0"/>
              <a:cs typeface="Arial" pitchFamily="34" charset="0"/>
            </a:endParaRPr>
          </a:p>
        </p:txBody>
      </p:sp>
      <p:pic>
        <p:nvPicPr>
          <p:cNvPr id="12" name="Picture 11" descr="ethanol_1085.gif"/>
          <p:cNvPicPr>
            <a:picLocks noChangeAspect="1"/>
          </p:cNvPicPr>
          <p:nvPr/>
        </p:nvPicPr>
        <p:blipFill>
          <a:blip r:embed="rId7"/>
          <a:stretch>
            <a:fillRect/>
          </a:stretch>
        </p:blipFill>
        <p:spPr>
          <a:xfrm>
            <a:off x="3518677" y="381000"/>
            <a:ext cx="4406123" cy="2590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76200"/>
            <a:ext cx="6324600" cy="685800"/>
          </a:xfrm>
          <a:prstGeom prst="rect">
            <a:avLst/>
          </a:prstGeom>
          <a:noFill/>
          <a:ln w="9525">
            <a:noFill/>
            <a:miter lim="800000"/>
            <a:headEnd/>
            <a:tailEnd/>
          </a:ln>
          <a:effectLst/>
        </p:spPr>
        <p:txBody>
          <a:bodyPr anchor="ctr"/>
          <a:lstStyle/>
          <a:p>
            <a:pPr eaLnBrk="1" hangingPunct="1"/>
            <a:r>
              <a:rPr lang="en-US" sz="2800" b="1" dirty="0">
                <a:latin typeface="Arial" charset="0"/>
              </a:rPr>
              <a:t>Phosphorus </a:t>
            </a:r>
            <a:r>
              <a:rPr lang="en-US" sz="2800" b="1" dirty="0" err="1">
                <a:latin typeface="Arial" charset="0"/>
              </a:rPr>
              <a:t>oxychloride</a:t>
            </a:r>
            <a:r>
              <a:rPr lang="en-US" sz="2800" b="1" dirty="0">
                <a:latin typeface="Arial" charset="0"/>
              </a:rPr>
              <a:t>, POCl</a:t>
            </a:r>
            <a:r>
              <a:rPr lang="en-US" sz="2800" b="1" baseline="-25000" dirty="0">
                <a:latin typeface="Arial" charset="0"/>
              </a:rPr>
              <a:t>3</a:t>
            </a:r>
          </a:p>
        </p:txBody>
      </p:sp>
      <p:sp>
        <p:nvSpPr>
          <p:cNvPr id="4" name="Rectangle 4"/>
          <p:cNvSpPr>
            <a:spLocks noChangeArrowheads="1"/>
          </p:cNvSpPr>
          <p:nvPr/>
        </p:nvSpPr>
        <p:spPr bwMode="auto">
          <a:xfrm>
            <a:off x="5105400" y="838200"/>
            <a:ext cx="3792385" cy="923330"/>
          </a:xfrm>
          <a:prstGeom prst="rect">
            <a:avLst/>
          </a:prstGeom>
          <a:noFill/>
          <a:ln w="9525">
            <a:noFill/>
            <a:miter lim="800000"/>
            <a:headEnd/>
            <a:tailEnd/>
          </a:ln>
          <a:effectLst/>
        </p:spPr>
        <p:txBody>
          <a:bodyPr wrap="none">
            <a:spAutoFit/>
          </a:bodyPr>
          <a:lstStyle/>
          <a:p>
            <a:pPr eaLnBrk="1" hangingPunct="1"/>
            <a:r>
              <a:rPr lang="en-US" sz="1800" dirty="0">
                <a:latin typeface="Arial" charset="0"/>
              </a:rPr>
              <a:t> </a:t>
            </a:r>
            <a:r>
              <a:rPr lang="en-US" sz="1800" dirty="0" smtClean="0">
                <a:latin typeface="Arial" charset="0"/>
              </a:rPr>
              <a:t>Point Group: C3v</a:t>
            </a:r>
          </a:p>
          <a:p>
            <a:pPr eaLnBrk="1" hangingPunct="1"/>
            <a:r>
              <a:rPr lang="en-US" sz="1800" dirty="0" smtClean="0">
                <a:latin typeface="Arial" charset="0"/>
              </a:rPr>
              <a:t>ROTATIONAL </a:t>
            </a:r>
            <a:r>
              <a:rPr lang="en-US" sz="1800" dirty="0">
                <a:latin typeface="Arial" charset="0"/>
              </a:rPr>
              <a:t>CONSTANTS (GHZ)</a:t>
            </a:r>
          </a:p>
          <a:p>
            <a:pPr eaLnBrk="1" hangingPunct="1"/>
            <a:r>
              <a:rPr lang="en-US" sz="1800" dirty="0">
                <a:latin typeface="Arial" charset="0"/>
              </a:rPr>
              <a:t>1.99438     1.99438     1.45367</a:t>
            </a:r>
          </a:p>
        </p:txBody>
      </p:sp>
      <p:pic>
        <p:nvPicPr>
          <p:cNvPr id="5" name="Picture 2"/>
          <p:cNvPicPr>
            <a:picLocks noChangeAspect="1" noChangeArrowheads="1"/>
          </p:cNvPicPr>
          <p:nvPr/>
        </p:nvPicPr>
        <p:blipFill>
          <a:blip r:embed="rId3"/>
          <a:srcRect/>
          <a:stretch>
            <a:fillRect/>
          </a:stretch>
        </p:blipFill>
        <p:spPr bwMode="auto">
          <a:xfrm>
            <a:off x="1428750" y="3905250"/>
            <a:ext cx="7639050" cy="2876550"/>
          </a:xfrm>
          <a:prstGeom prst="rect">
            <a:avLst/>
          </a:prstGeom>
          <a:noFill/>
          <a:ln w="9525">
            <a:noFill/>
            <a:miter lim="800000"/>
            <a:headEnd/>
            <a:tailEnd/>
          </a:ln>
          <a:effectLst/>
        </p:spPr>
      </p:pic>
      <p:pic>
        <p:nvPicPr>
          <p:cNvPr id="6" name="Picture 5" descr="C:\mirick\Gaussian_files\6-311+g(3df,2p)\pocl3_1330.gif"/>
          <p:cNvPicPr>
            <a:picLocks noChangeAspect="1" noChangeArrowheads="1" noCrop="1"/>
          </p:cNvPicPr>
          <p:nvPr/>
        </p:nvPicPr>
        <p:blipFill>
          <a:blip r:embed="rId4"/>
          <a:srcRect/>
          <a:stretch>
            <a:fillRect/>
          </a:stretch>
        </p:blipFill>
        <p:spPr bwMode="auto">
          <a:xfrm>
            <a:off x="5181600" y="3952875"/>
            <a:ext cx="2857500" cy="1685925"/>
          </a:xfrm>
          <a:prstGeom prst="rect">
            <a:avLst/>
          </a:prstGeom>
          <a:noFill/>
        </p:spPr>
      </p:pic>
      <p:pic>
        <p:nvPicPr>
          <p:cNvPr id="7" name="Picture 6"/>
          <p:cNvPicPr>
            <a:picLocks noChangeAspect="1" noChangeArrowheads="1"/>
          </p:cNvPicPr>
          <p:nvPr/>
        </p:nvPicPr>
        <p:blipFill>
          <a:blip r:embed="rId5"/>
          <a:srcRect/>
          <a:stretch>
            <a:fillRect/>
          </a:stretch>
        </p:blipFill>
        <p:spPr bwMode="auto">
          <a:xfrm>
            <a:off x="76200" y="1244136"/>
            <a:ext cx="3369355" cy="2184864"/>
          </a:xfrm>
          <a:prstGeom prst="rect">
            <a:avLst/>
          </a:prstGeom>
          <a:noFill/>
          <a:ln w="9525">
            <a:noFill/>
            <a:miter lim="800000"/>
            <a:headEnd/>
            <a:tailEnd/>
          </a:ln>
          <a:effectLst/>
        </p:spPr>
      </p:pic>
      <p:sp>
        <p:nvSpPr>
          <p:cNvPr id="8" name="Rectangle 7"/>
          <p:cNvSpPr>
            <a:spLocks noChangeArrowheads="1"/>
          </p:cNvSpPr>
          <p:nvPr/>
        </p:nvSpPr>
        <p:spPr bwMode="auto">
          <a:xfrm>
            <a:off x="25400" y="609600"/>
            <a:ext cx="2946400" cy="685800"/>
          </a:xfrm>
          <a:prstGeom prst="rect">
            <a:avLst/>
          </a:prstGeom>
          <a:noFill/>
          <a:ln w="9525">
            <a:noFill/>
            <a:miter lim="800000"/>
            <a:headEnd/>
            <a:tailEnd/>
          </a:ln>
          <a:effectLst/>
        </p:spPr>
        <p:txBody>
          <a:bodyPr anchor="ctr"/>
          <a:lstStyle/>
          <a:p>
            <a:pPr algn="ctr"/>
            <a:r>
              <a:rPr lang="en-US" sz="2000" dirty="0" smtClean="0">
                <a:latin typeface="Arial" pitchFamily="34" charset="0"/>
                <a:cs typeface="Arial" pitchFamily="34" charset="0"/>
              </a:rPr>
              <a:t>Optimized structure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76200"/>
            <a:ext cx="8534400" cy="658813"/>
          </a:xfrm>
          <a:prstGeom prst="rect">
            <a:avLst/>
          </a:prstGeom>
          <a:noFill/>
          <a:ln w="9525">
            <a:noFill/>
            <a:miter lim="800000"/>
            <a:headEnd/>
            <a:tailEnd/>
          </a:ln>
          <a:effectLst/>
        </p:spPr>
        <p:txBody>
          <a:bodyPr anchor="ctr"/>
          <a:lstStyle/>
          <a:p>
            <a:pPr eaLnBrk="1" hangingPunct="1"/>
            <a:r>
              <a:rPr lang="en-US" sz="2800" b="1" dirty="0" err="1" smtClean="0">
                <a:latin typeface="Arial" charset="0"/>
              </a:rPr>
              <a:t>Trifluoromethyl</a:t>
            </a:r>
            <a:r>
              <a:rPr lang="en-US" sz="2800" b="1" dirty="0" smtClean="0">
                <a:latin typeface="Arial" charset="0"/>
              </a:rPr>
              <a:t> sulfur </a:t>
            </a:r>
            <a:r>
              <a:rPr lang="en-US" sz="2800" b="1" dirty="0" err="1" smtClean="0">
                <a:latin typeface="Arial" charset="0"/>
              </a:rPr>
              <a:t>pentafluoride</a:t>
            </a:r>
            <a:r>
              <a:rPr lang="en-US" sz="2800" b="1" dirty="0" smtClean="0">
                <a:latin typeface="Arial" charset="0"/>
              </a:rPr>
              <a:t>, CSF</a:t>
            </a:r>
            <a:r>
              <a:rPr lang="en-US" sz="2800" b="1" baseline="-25000" dirty="0" smtClean="0">
                <a:latin typeface="Arial" charset="0"/>
              </a:rPr>
              <a:t>8</a:t>
            </a:r>
            <a:endParaRPr lang="en-US" sz="2800" b="1" baseline="-25000" dirty="0">
              <a:latin typeface="Arial" charset="0"/>
            </a:endParaRPr>
          </a:p>
        </p:txBody>
      </p:sp>
      <p:sp>
        <p:nvSpPr>
          <p:cNvPr id="4" name="Rectangle 4"/>
          <p:cNvSpPr>
            <a:spLocks noChangeArrowheads="1"/>
          </p:cNvSpPr>
          <p:nvPr/>
        </p:nvSpPr>
        <p:spPr bwMode="auto">
          <a:xfrm>
            <a:off x="5305808" y="892175"/>
            <a:ext cx="3761992" cy="923330"/>
          </a:xfrm>
          <a:prstGeom prst="rect">
            <a:avLst/>
          </a:prstGeom>
          <a:noFill/>
          <a:ln w="9525">
            <a:noFill/>
            <a:miter lim="800000"/>
            <a:headEnd/>
            <a:tailEnd/>
          </a:ln>
          <a:effectLst/>
        </p:spPr>
        <p:txBody>
          <a:bodyPr wrap="none">
            <a:spAutoFit/>
          </a:bodyPr>
          <a:lstStyle/>
          <a:p>
            <a:pPr eaLnBrk="1" hangingPunct="1"/>
            <a:r>
              <a:rPr lang="en-US" sz="1800" dirty="0">
                <a:latin typeface="Times New Roman" pitchFamily="18" charset="0"/>
              </a:rPr>
              <a:t> </a:t>
            </a:r>
            <a:r>
              <a:rPr lang="en-US" sz="1800" dirty="0" smtClean="0">
                <a:latin typeface="Times New Roman" pitchFamily="18" charset="0"/>
              </a:rPr>
              <a:t>Point Group: Cs</a:t>
            </a:r>
          </a:p>
          <a:p>
            <a:pPr eaLnBrk="1" hangingPunct="1"/>
            <a:r>
              <a:rPr lang="en-US" sz="1800" dirty="0" smtClean="0">
                <a:latin typeface="Times New Roman" pitchFamily="18" charset="0"/>
              </a:rPr>
              <a:t>ROTATIONAL </a:t>
            </a:r>
            <a:r>
              <a:rPr lang="en-US" sz="1800" dirty="0">
                <a:latin typeface="Times New Roman" pitchFamily="18" charset="0"/>
              </a:rPr>
              <a:t>CONSTANTS (GHZ) </a:t>
            </a:r>
          </a:p>
          <a:p>
            <a:pPr eaLnBrk="1" hangingPunct="1"/>
            <a:r>
              <a:rPr lang="en-US" sz="1800" dirty="0">
                <a:latin typeface="Times New Roman" pitchFamily="18" charset="0"/>
              </a:rPr>
              <a:t>           1.81037     1.08398     1.08348</a:t>
            </a:r>
          </a:p>
        </p:txBody>
      </p:sp>
      <p:sp>
        <p:nvSpPr>
          <p:cNvPr id="5" name="Rectangle 5"/>
          <p:cNvSpPr>
            <a:spLocks noChangeArrowheads="1"/>
          </p:cNvSpPr>
          <p:nvPr/>
        </p:nvSpPr>
        <p:spPr bwMode="auto">
          <a:xfrm>
            <a:off x="2514600" y="2286000"/>
            <a:ext cx="6095999" cy="707886"/>
          </a:xfrm>
          <a:prstGeom prst="rect">
            <a:avLst/>
          </a:prstGeom>
          <a:noFill/>
          <a:ln w="9525">
            <a:noFill/>
            <a:miter lim="800000"/>
            <a:headEnd/>
            <a:tailEnd/>
          </a:ln>
          <a:effectLst/>
        </p:spPr>
        <p:txBody>
          <a:bodyPr wrap="square">
            <a:spAutoFit/>
          </a:bodyPr>
          <a:lstStyle/>
          <a:p>
            <a:pPr eaLnBrk="1" hangingPunct="1"/>
            <a:r>
              <a:rPr lang="en-US" sz="2000" dirty="0" smtClean="0">
                <a:latin typeface="Arial" charset="0"/>
              </a:rPr>
              <a:t>The small frequency bias toward lower frequencies is due to an </a:t>
            </a:r>
            <a:r>
              <a:rPr lang="en-US" sz="2000" dirty="0" err="1" smtClean="0">
                <a:latin typeface="Arial" charset="0"/>
              </a:rPr>
              <a:t>anharmonic</a:t>
            </a:r>
            <a:r>
              <a:rPr lang="en-US" sz="2000" dirty="0" smtClean="0">
                <a:latin typeface="Arial" charset="0"/>
              </a:rPr>
              <a:t> factor that was too small</a:t>
            </a:r>
          </a:p>
        </p:txBody>
      </p:sp>
      <p:pic>
        <p:nvPicPr>
          <p:cNvPr id="6" name="Picture 3"/>
          <p:cNvPicPr>
            <a:picLocks noChangeAspect="1" noChangeArrowheads="1"/>
          </p:cNvPicPr>
          <p:nvPr/>
        </p:nvPicPr>
        <p:blipFill>
          <a:blip r:embed="rId3"/>
          <a:srcRect/>
          <a:stretch>
            <a:fillRect/>
          </a:stretch>
        </p:blipFill>
        <p:spPr bwMode="auto">
          <a:xfrm>
            <a:off x="66675" y="1295400"/>
            <a:ext cx="2066925" cy="2743200"/>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1523368" y="3962400"/>
            <a:ext cx="7487281" cy="2819400"/>
          </a:xfrm>
          <a:prstGeom prst="rect">
            <a:avLst/>
          </a:prstGeom>
          <a:noFill/>
          <a:ln w="9525">
            <a:noFill/>
            <a:miter lim="800000"/>
            <a:headEnd/>
            <a:tailEnd/>
          </a:ln>
          <a:effectLst/>
        </p:spPr>
      </p:pic>
      <p:sp>
        <p:nvSpPr>
          <p:cNvPr id="8" name="Rectangle 7"/>
          <p:cNvSpPr>
            <a:spLocks noChangeArrowheads="1"/>
          </p:cNvSpPr>
          <p:nvPr/>
        </p:nvSpPr>
        <p:spPr bwMode="auto">
          <a:xfrm>
            <a:off x="101600" y="762000"/>
            <a:ext cx="2946400" cy="533400"/>
          </a:xfrm>
          <a:prstGeom prst="rect">
            <a:avLst/>
          </a:prstGeom>
          <a:noFill/>
          <a:ln w="9525">
            <a:noFill/>
            <a:miter lim="800000"/>
            <a:headEnd/>
            <a:tailEnd/>
          </a:ln>
          <a:effectLst/>
        </p:spPr>
        <p:txBody>
          <a:bodyPr anchor="ctr"/>
          <a:lstStyle/>
          <a:p>
            <a:r>
              <a:rPr lang="en-US" sz="2000" dirty="0" smtClean="0">
                <a:latin typeface="Arial" pitchFamily="34" charset="0"/>
                <a:cs typeface="Arial" pitchFamily="34" charset="0"/>
              </a:rPr>
              <a:t>Optimized structure </a:t>
            </a:r>
          </a:p>
        </p:txBody>
      </p:sp>
      <p:pic>
        <p:nvPicPr>
          <p:cNvPr id="10" name="Picture 9" descr="csf8_1264.gif"/>
          <p:cNvPicPr>
            <a:picLocks noChangeAspect="1"/>
          </p:cNvPicPr>
          <p:nvPr/>
        </p:nvPicPr>
        <p:blipFill>
          <a:blip r:embed="rId5"/>
          <a:stretch>
            <a:fillRect/>
          </a:stretch>
        </p:blipFill>
        <p:spPr>
          <a:xfrm>
            <a:off x="4991100" y="3143250"/>
            <a:ext cx="4762500" cy="2800350"/>
          </a:xfrm>
          <a:prstGeom prst="rect">
            <a:avLst/>
          </a:prstGeom>
        </p:spPr>
      </p:pic>
      <p:pic>
        <p:nvPicPr>
          <p:cNvPr id="11" name="Picture 10" descr="csf8_1157.gif"/>
          <p:cNvPicPr>
            <a:picLocks noChangeAspect="1"/>
          </p:cNvPicPr>
          <p:nvPr/>
        </p:nvPicPr>
        <p:blipFill>
          <a:blip r:embed="rId6"/>
          <a:stretch>
            <a:fillRect/>
          </a:stretch>
        </p:blipFill>
        <p:spPr>
          <a:xfrm>
            <a:off x="3314700" y="3371850"/>
            <a:ext cx="4762500" cy="28003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1428750" y="3905250"/>
            <a:ext cx="7639050" cy="2876550"/>
          </a:xfrm>
          <a:prstGeom prst="rect">
            <a:avLst/>
          </a:prstGeom>
          <a:noFill/>
          <a:ln w="9525">
            <a:noFill/>
            <a:miter lim="800000"/>
            <a:headEnd/>
            <a:tailEnd/>
          </a:ln>
          <a:effectLst/>
        </p:spPr>
      </p:pic>
      <p:sp>
        <p:nvSpPr>
          <p:cNvPr id="4" name="Rectangle 3"/>
          <p:cNvSpPr>
            <a:spLocks noChangeArrowheads="1"/>
          </p:cNvSpPr>
          <p:nvPr/>
        </p:nvSpPr>
        <p:spPr bwMode="auto">
          <a:xfrm>
            <a:off x="76200" y="76200"/>
            <a:ext cx="3784600" cy="660400"/>
          </a:xfrm>
          <a:prstGeom prst="rect">
            <a:avLst/>
          </a:prstGeom>
          <a:noFill/>
          <a:ln w="9525">
            <a:noFill/>
            <a:miter lim="800000"/>
            <a:headEnd/>
            <a:tailEnd/>
          </a:ln>
          <a:effectLst/>
        </p:spPr>
        <p:txBody>
          <a:bodyPr anchor="ctr"/>
          <a:lstStyle/>
          <a:p>
            <a:pPr eaLnBrk="1" hangingPunct="1">
              <a:lnSpc>
                <a:spcPct val="90000"/>
              </a:lnSpc>
            </a:pPr>
            <a:r>
              <a:rPr lang="en-US" sz="2800" b="1" dirty="0">
                <a:latin typeface="Arial" charset="0"/>
              </a:rPr>
              <a:t>Ammonia, NH3</a:t>
            </a:r>
          </a:p>
        </p:txBody>
      </p:sp>
      <p:sp>
        <p:nvSpPr>
          <p:cNvPr id="5" name="Rectangle 4"/>
          <p:cNvSpPr>
            <a:spLocks noChangeArrowheads="1"/>
          </p:cNvSpPr>
          <p:nvPr/>
        </p:nvSpPr>
        <p:spPr bwMode="auto">
          <a:xfrm>
            <a:off x="2438400" y="546080"/>
            <a:ext cx="6657975" cy="3416320"/>
          </a:xfrm>
          <a:prstGeom prst="rect">
            <a:avLst/>
          </a:prstGeom>
          <a:noFill/>
          <a:ln w="9525">
            <a:noFill/>
            <a:miter lim="800000"/>
            <a:headEnd/>
            <a:tailEnd/>
          </a:ln>
          <a:effectLst/>
        </p:spPr>
        <p:txBody>
          <a:bodyPr wrap="square">
            <a:spAutoFit/>
          </a:bodyPr>
          <a:lstStyle/>
          <a:p>
            <a:pPr marL="400050" indent="-288925" defTabSz="180975" eaLnBrk="1" hangingPunct="1">
              <a:buClr>
                <a:srgbClr val="FF0066"/>
              </a:buClr>
              <a:buSzPct val="75000"/>
              <a:buFont typeface="Wingdings" pitchFamily="2" charset="2"/>
              <a:buChar char="Ø"/>
            </a:pPr>
            <a:r>
              <a:rPr lang="en-GB" sz="1800" dirty="0" smtClean="0">
                <a:latin typeface="Arial" charset="0"/>
                <a:cs typeface="Arial" charset="0"/>
              </a:rPr>
              <a:t>Point Group: C3v (rotation by 120 degrees/reflection)</a:t>
            </a:r>
          </a:p>
          <a:p>
            <a:pPr marL="400050" indent="-288925" defTabSz="180975" eaLnBrk="1" hangingPunct="1">
              <a:buClr>
                <a:srgbClr val="FF0066"/>
              </a:buClr>
              <a:buSzPct val="75000"/>
              <a:buFont typeface="Wingdings" pitchFamily="2" charset="2"/>
              <a:buChar char="Ø"/>
            </a:pPr>
            <a:endParaRPr lang="en-GB" sz="1800" dirty="0" smtClean="0">
              <a:latin typeface="Arial" charset="0"/>
              <a:cs typeface="Arial" charset="0"/>
            </a:endParaRPr>
          </a:p>
          <a:p>
            <a:pPr marL="400050" indent="-288925" defTabSz="180975" eaLnBrk="1" hangingPunct="1">
              <a:buClr>
                <a:srgbClr val="FF0066"/>
              </a:buClr>
              <a:buSzPct val="75000"/>
              <a:buFont typeface="Wingdings" pitchFamily="2" charset="2"/>
              <a:buChar char="Ø"/>
            </a:pPr>
            <a:r>
              <a:rPr lang="en-GB" sz="1800" dirty="0" err="1" smtClean="0">
                <a:latin typeface="Arial" charset="0"/>
                <a:cs typeface="Arial" charset="0"/>
              </a:rPr>
              <a:t>Vibrational</a:t>
            </a:r>
            <a:r>
              <a:rPr lang="en-GB" sz="1800" dirty="0" smtClean="0">
                <a:latin typeface="Arial" charset="0"/>
                <a:cs typeface="Arial" charset="0"/>
              </a:rPr>
              <a:t>-rotational </a:t>
            </a:r>
            <a:r>
              <a:rPr lang="en-GB" sz="1800" dirty="0">
                <a:latin typeface="Arial" charset="0"/>
                <a:cs typeface="Arial" charset="0"/>
              </a:rPr>
              <a:t>structure become more complex due to the ability of the molecule to </a:t>
            </a:r>
            <a:r>
              <a:rPr lang="en-GB" sz="1800" dirty="0" smtClean="0">
                <a:latin typeface="Arial" charset="0"/>
                <a:cs typeface="Arial" charset="0"/>
              </a:rPr>
              <a:t>invert</a:t>
            </a:r>
          </a:p>
          <a:p>
            <a:pPr marL="400050" indent="-288925" defTabSz="180975" eaLnBrk="1" hangingPunct="1">
              <a:buClr>
                <a:srgbClr val="FF0066"/>
              </a:buClr>
              <a:buSzPct val="75000"/>
              <a:buFont typeface="Wingdings" pitchFamily="2" charset="2"/>
              <a:buChar char="Ø"/>
            </a:pPr>
            <a:endParaRPr lang="en-GB" sz="1800" dirty="0">
              <a:latin typeface="Arial" charset="0"/>
              <a:cs typeface="Arial" charset="0"/>
            </a:endParaRPr>
          </a:p>
          <a:p>
            <a:pPr marL="400050" indent="-288925" defTabSz="180975" eaLnBrk="1" hangingPunct="1">
              <a:buClr>
                <a:srgbClr val="FF0066"/>
              </a:buClr>
              <a:buSzPct val="75000"/>
              <a:buFont typeface="Wingdings" pitchFamily="2" charset="2"/>
              <a:buChar char="Ø"/>
            </a:pPr>
            <a:r>
              <a:rPr lang="en-GB" sz="1800" dirty="0">
                <a:latin typeface="Arial" charset="0"/>
                <a:cs typeface="Arial" charset="0"/>
              </a:rPr>
              <a:t>More then 100 spectral features in </a:t>
            </a:r>
            <a:r>
              <a:rPr lang="en-GB" sz="1800" dirty="0" smtClean="0">
                <a:latin typeface="Arial" charset="0"/>
                <a:cs typeface="Arial" charset="0"/>
              </a:rPr>
              <a:t>LWIR</a:t>
            </a:r>
          </a:p>
          <a:p>
            <a:pPr marL="400050" indent="-288925" defTabSz="180975" eaLnBrk="1" hangingPunct="1">
              <a:buClr>
                <a:srgbClr val="FF0066"/>
              </a:buClr>
              <a:buSzPct val="75000"/>
              <a:buFont typeface="Wingdings" pitchFamily="2" charset="2"/>
              <a:buChar char="Ø"/>
            </a:pPr>
            <a:endParaRPr lang="en-GB" sz="1800" dirty="0">
              <a:latin typeface="Arial" charset="0"/>
              <a:cs typeface="Arial" charset="0"/>
            </a:endParaRPr>
          </a:p>
          <a:p>
            <a:pPr marL="400050" indent="-288925" defTabSz="180975" eaLnBrk="1" hangingPunct="1">
              <a:buClr>
                <a:srgbClr val="FF0066"/>
              </a:buClr>
              <a:buSzPct val="75000"/>
              <a:buFont typeface="Wingdings" pitchFamily="2" charset="2"/>
              <a:buChar char="Ø"/>
            </a:pPr>
            <a:r>
              <a:rPr lang="en-GB" sz="1800" dirty="0">
                <a:latin typeface="Arial" charset="0"/>
                <a:cs typeface="Arial" charset="0"/>
              </a:rPr>
              <a:t>Impossible to </a:t>
            </a:r>
            <a:r>
              <a:rPr lang="en-GB" sz="1800" dirty="0" smtClean="0">
                <a:latin typeface="Arial" charset="0"/>
                <a:cs typeface="Arial" charset="0"/>
              </a:rPr>
              <a:t>model</a:t>
            </a:r>
          </a:p>
          <a:p>
            <a:pPr marL="400050" indent="-288925" defTabSz="180975" eaLnBrk="1" hangingPunct="1">
              <a:buClr>
                <a:srgbClr val="FF0066"/>
              </a:buClr>
              <a:buSzPct val="75000"/>
              <a:buFont typeface="Wingdings" pitchFamily="2" charset="2"/>
              <a:buChar char="Ø"/>
            </a:pPr>
            <a:endParaRPr lang="en-GB" sz="1800" dirty="0">
              <a:latin typeface="Arial" charset="0"/>
              <a:cs typeface="Arial" charset="0"/>
            </a:endParaRPr>
          </a:p>
          <a:p>
            <a:pPr marL="400050" indent="-288925" defTabSz="180975" eaLnBrk="1" hangingPunct="1">
              <a:buClr>
                <a:srgbClr val="FF0066"/>
              </a:buClr>
              <a:buSzPct val="75000"/>
              <a:buFont typeface="Wingdings" pitchFamily="2" charset="2"/>
              <a:buChar char="Ø"/>
            </a:pPr>
            <a:r>
              <a:rPr lang="en-GB" sz="1800" dirty="0">
                <a:latin typeface="Arial" charset="0"/>
                <a:cs typeface="Arial" charset="0"/>
              </a:rPr>
              <a:t>The spectra below shows the modelled,  broadened </a:t>
            </a:r>
            <a:r>
              <a:rPr lang="en-GB" sz="1800" dirty="0" err="1">
                <a:latin typeface="Arial" charset="0"/>
                <a:cs typeface="Arial" charset="0"/>
              </a:rPr>
              <a:t>anharmonic</a:t>
            </a:r>
            <a:r>
              <a:rPr lang="en-GB" sz="1800" dirty="0">
                <a:latin typeface="Arial" charset="0"/>
                <a:cs typeface="Arial" charset="0"/>
              </a:rPr>
              <a:t> frequency overlaid on the signature of ammonia</a:t>
            </a:r>
          </a:p>
        </p:txBody>
      </p:sp>
      <p:pic>
        <p:nvPicPr>
          <p:cNvPr id="6" name="Picture 3"/>
          <p:cNvPicPr>
            <a:picLocks noChangeAspect="1" noChangeArrowheads="1"/>
          </p:cNvPicPr>
          <p:nvPr/>
        </p:nvPicPr>
        <p:blipFill>
          <a:blip r:embed="rId4"/>
          <a:srcRect/>
          <a:stretch>
            <a:fillRect/>
          </a:stretch>
        </p:blipFill>
        <p:spPr bwMode="auto">
          <a:xfrm>
            <a:off x="76200" y="1295400"/>
            <a:ext cx="2209800" cy="1457325"/>
          </a:xfrm>
          <a:prstGeom prst="rect">
            <a:avLst/>
          </a:prstGeom>
          <a:noFill/>
          <a:ln w="9525">
            <a:noFill/>
            <a:miter lim="800000"/>
            <a:headEnd/>
            <a:tailEnd/>
          </a:ln>
          <a:effectLst/>
        </p:spPr>
      </p:pic>
      <p:sp>
        <p:nvSpPr>
          <p:cNvPr id="8" name="Rectangle 7"/>
          <p:cNvSpPr>
            <a:spLocks noChangeArrowheads="1"/>
          </p:cNvSpPr>
          <p:nvPr/>
        </p:nvSpPr>
        <p:spPr bwMode="auto">
          <a:xfrm>
            <a:off x="25400" y="762000"/>
            <a:ext cx="2946400" cy="533400"/>
          </a:xfrm>
          <a:prstGeom prst="rect">
            <a:avLst/>
          </a:prstGeom>
          <a:noFill/>
          <a:ln w="9525">
            <a:noFill/>
            <a:miter lim="800000"/>
            <a:headEnd/>
            <a:tailEnd/>
          </a:ln>
          <a:effectLst/>
        </p:spPr>
        <p:txBody>
          <a:bodyPr anchor="ctr"/>
          <a:lstStyle/>
          <a:p>
            <a:r>
              <a:rPr lang="en-US" sz="2000" dirty="0" smtClean="0">
                <a:latin typeface="Arial" pitchFamily="34" charset="0"/>
                <a:cs typeface="Arial" pitchFamily="34" charset="0"/>
              </a:rPr>
              <a:t>Optimized structure</a:t>
            </a:r>
          </a:p>
        </p:txBody>
      </p:sp>
      <p:pic>
        <p:nvPicPr>
          <p:cNvPr id="10" name="Picture 9" descr="nh3_1042.gif"/>
          <p:cNvPicPr>
            <a:picLocks noChangeAspect="1"/>
          </p:cNvPicPr>
          <p:nvPr/>
        </p:nvPicPr>
        <p:blipFill>
          <a:blip r:embed="rId5"/>
          <a:stretch>
            <a:fillRect/>
          </a:stretch>
        </p:blipFill>
        <p:spPr>
          <a:xfrm>
            <a:off x="4495800" y="3276600"/>
            <a:ext cx="2847975" cy="21050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76200"/>
            <a:ext cx="3457575" cy="544513"/>
          </a:xfrm>
          <a:prstGeom prst="rect">
            <a:avLst/>
          </a:prstGeom>
          <a:noFill/>
          <a:ln w="9525">
            <a:noFill/>
            <a:miter lim="800000"/>
            <a:headEnd/>
            <a:tailEnd/>
          </a:ln>
          <a:effectLst/>
        </p:spPr>
        <p:txBody>
          <a:bodyPr anchor="ctr"/>
          <a:lstStyle/>
          <a:p>
            <a:pPr eaLnBrk="1" hangingPunct="1"/>
            <a:r>
              <a:rPr lang="en-US" sz="2800" b="1" dirty="0">
                <a:solidFill>
                  <a:schemeClr val="tx2"/>
                </a:solidFill>
                <a:latin typeface="Arial" charset="0"/>
              </a:rPr>
              <a:t>Methyl chloride</a:t>
            </a:r>
          </a:p>
        </p:txBody>
      </p:sp>
      <p:sp>
        <p:nvSpPr>
          <p:cNvPr id="4" name="Rectangle 4"/>
          <p:cNvSpPr>
            <a:spLocks noChangeArrowheads="1"/>
          </p:cNvSpPr>
          <p:nvPr/>
        </p:nvSpPr>
        <p:spPr bwMode="auto">
          <a:xfrm>
            <a:off x="3886201" y="76200"/>
            <a:ext cx="5181600" cy="830997"/>
          </a:xfrm>
          <a:prstGeom prst="rect">
            <a:avLst/>
          </a:prstGeom>
          <a:noFill/>
          <a:ln w="9525">
            <a:noFill/>
            <a:miter lim="800000"/>
            <a:headEnd/>
            <a:tailEnd/>
          </a:ln>
          <a:effectLst/>
        </p:spPr>
        <p:txBody>
          <a:bodyPr wrap="square">
            <a:spAutoFit/>
          </a:bodyPr>
          <a:lstStyle/>
          <a:p>
            <a:pPr eaLnBrk="1" hangingPunct="1"/>
            <a:r>
              <a:rPr lang="en-US" sz="1600" dirty="0">
                <a:latin typeface="Arial" charset="0"/>
              </a:rPr>
              <a:t> </a:t>
            </a:r>
            <a:r>
              <a:rPr lang="en-US" sz="1600" dirty="0" smtClean="0">
                <a:latin typeface="Arial" charset="0"/>
              </a:rPr>
              <a:t>C3v</a:t>
            </a:r>
          </a:p>
          <a:p>
            <a:pPr eaLnBrk="1" hangingPunct="1"/>
            <a:r>
              <a:rPr lang="en-US" sz="1600" dirty="0" smtClean="0">
                <a:latin typeface="Arial" charset="0"/>
              </a:rPr>
              <a:t>ROTATIONAL </a:t>
            </a:r>
            <a:r>
              <a:rPr lang="en-US" sz="1600" dirty="0">
                <a:latin typeface="Arial" charset="0"/>
              </a:rPr>
              <a:t>CONSTANTS (GHZ) </a:t>
            </a:r>
          </a:p>
          <a:p>
            <a:pPr eaLnBrk="1" hangingPunct="1"/>
            <a:r>
              <a:rPr lang="en-US" sz="1600" dirty="0">
                <a:latin typeface="Arial" charset="0"/>
              </a:rPr>
              <a:t>         157.64223    13.37060    13.37053</a:t>
            </a:r>
          </a:p>
        </p:txBody>
      </p:sp>
      <p:pic>
        <p:nvPicPr>
          <p:cNvPr id="6" name="Picture 2"/>
          <p:cNvPicPr>
            <a:picLocks noChangeAspect="1" noChangeArrowheads="1"/>
          </p:cNvPicPr>
          <p:nvPr/>
        </p:nvPicPr>
        <p:blipFill>
          <a:blip r:embed="rId3"/>
          <a:srcRect/>
          <a:stretch>
            <a:fillRect/>
          </a:stretch>
        </p:blipFill>
        <p:spPr bwMode="auto">
          <a:xfrm>
            <a:off x="76200" y="1485900"/>
            <a:ext cx="1314450" cy="2095500"/>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1447800" y="3924300"/>
            <a:ext cx="7620000" cy="2857500"/>
          </a:xfrm>
          <a:prstGeom prst="rect">
            <a:avLst/>
          </a:prstGeom>
          <a:noFill/>
          <a:ln w="9525">
            <a:noFill/>
            <a:miter lim="800000"/>
            <a:headEnd/>
            <a:tailEnd/>
          </a:ln>
          <a:effectLst/>
        </p:spPr>
      </p:pic>
      <p:sp>
        <p:nvSpPr>
          <p:cNvPr id="8" name="Rectangle 7"/>
          <p:cNvSpPr>
            <a:spLocks noChangeArrowheads="1"/>
          </p:cNvSpPr>
          <p:nvPr/>
        </p:nvSpPr>
        <p:spPr bwMode="auto">
          <a:xfrm>
            <a:off x="25400" y="685800"/>
            <a:ext cx="2946400" cy="685800"/>
          </a:xfrm>
          <a:prstGeom prst="rect">
            <a:avLst/>
          </a:prstGeom>
          <a:noFill/>
          <a:ln w="9525">
            <a:noFill/>
            <a:miter lim="800000"/>
            <a:headEnd/>
            <a:tailEnd/>
          </a:ln>
          <a:effectLst/>
        </p:spPr>
        <p:txBody>
          <a:bodyPr anchor="ctr"/>
          <a:lstStyle/>
          <a:p>
            <a:r>
              <a:rPr lang="en-US" sz="2000" dirty="0" smtClean="0">
                <a:latin typeface="Arial" pitchFamily="34" charset="0"/>
                <a:cs typeface="Arial" pitchFamily="34" charset="0"/>
              </a:rPr>
              <a:t>Optimized structure</a:t>
            </a:r>
          </a:p>
        </p:txBody>
      </p:sp>
      <p:pic>
        <p:nvPicPr>
          <p:cNvPr id="9" name="Picture 8" descr="ch3cl_742.gif"/>
          <p:cNvPicPr>
            <a:picLocks noChangeAspect="1"/>
          </p:cNvPicPr>
          <p:nvPr/>
        </p:nvPicPr>
        <p:blipFill>
          <a:blip r:embed="rId5"/>
          <a:stretch>
            <a:fillRect/>
          </a:stretch>
        </p:blipFill>
        <p:spPr>
          <a:xfrm>
            <a:off x="1628350" y="3276600"/>
            <a:ext cx="2181650" cy="2209800"/>
          </a:xfrm>
          <a:prstGeom prst="rect">
            <a:avLst/>
          </a:prstGeom>
        </p:spPr>
      </p:pic>
      <p:pic>
        <p:nvPicPr>
          <p:cNvPr id="11" name="Picture 10" descr="ch3cl_1376.gif"/>
          <p:cNvPicPr>
            <a:picLocks noChangeAspect="1"/>
          </p:cNvPicPr>
          <p:nvPr/>
        </p:nvPicPr>
        <p:blipFill>
          <a:blip r:embed="rId6"/>
          <a:stretch>
            <a:fillRect/>
          </a:stretch>
        </p:blipFill>
        <p:spPr>
          <a:xfrm>
            <a:off x="5486400" y="3581400"/>
            <a:ext cx="2633025" cy="2667000"/>
          </a:xfrm>
          <a:prstGeom prst="rect">
            <a:avLst/>
          </a:prstGeom>
        </p:spPr>
      </p:pic>
      <p:pic>
        <p:nvPicPr>
          <p:cNvPr id="12" name="Picture 11" descr="ch3cl_1478.gif"/>
          <p:cNvPicPr>
            <a:picLocks noChangeAspect="1"/>
          </p:cNvPicPr>
          <p:nvPr/>
        </p:nvPicPr>
        <p:blipFill>
          <a:blip r:embed="rId7"/>
          <a:stretch>
            <a:fillRect/>
          </a:stretch>
        </p:blipFill>
        <p:spPr>
          <a:xfrm>
            <a:off x="7010400" y="3505200"/>
            <a:ext cx="2078209" cy="2105025"/>
          </a:xfrm>
          <a:prstGeom prst="rect">
            <a:avLst/>
          </a:prstGeom>
        </p:spPr>
      </p:pic>
      <p:sp>
        <p:nvSpPr>
          <p:cNvPr id="5" name="Rectangle 5"/>
          <p:cNvSpPr>
            <a:spLocks noChangeArrowheads="1"/>
          </p:cNvSpPr>
          <p:nvPr/>
        </p:nvSpPr>
        <p:spPr bwMode="auto">
          <a:xfrm>
            <a:off x="2743200" y="1085433"/>
            <a:ext cx="6553200" cy="2800767"/>
          </a:xfrm>
          <a:prstGeom prst="rect">
            <a:avLst/>
          </a:prstGeom>
          <a:noFill/>
          <a:ln w="9525">
            <a:noFill/>
            <a:miter lim="800000"/>
            <a:headEnd/>
            <a:tailEnd/>
          </a:ln>
          <a:effectLst/>
        </p:spPr>
        <p:txBody>
          <a:bodyPr wrap="square">
            <a:spAutoFit/>
          </a:bodyPr>
          <a:lstStyle/>
          <a:p>
            <a:pPr marL="231775" indent="-231775" eaLnBrk="1" hangingPunct="1">
              <a:buClr>
                <a:srgbClr val="C00000"/>
              </a:buClr>
              <a:buSzPct val="75000"/>
              <a:buFont typeface="Wingdings" pitchFamily="2" charset="2"/>
              <a:buChar char="Ø"/>
            </a:pPr>
            <a:r>
              <a:rPr lang="en-US" sz="1600" dirty="0">
                <a:latin typeface="Arial" charset="0"/>
              </a:rPr>
              <a:t>The calculated band center frequency (blue) for the 3 </a:t>
            </a:r>
            <a:r>
              <a:rPr lang="en-US" sz="1600" dirty="0" err="1">
                <a:latin typeface="Arial" charset="0"/>
              </a:rPr>
              <a:t>vibrational</a:t>
            </a:r>
            <a:r>
              <a:rPr lang="en-US" sz="1600" dirty="0">
                <a:latin typeface="Arial" charset="0"/>
              </a:rPr>
              <a:t> modes are shown with the lab measured spectra (red). </a:t>
            </a:r>
            <a:endParaRPr lang="en-US" sz="1600" dirty="0" smtClean="0">
              <a:latin typeface="Arial" charset="0"/>
            </a:endParaRPr>
          </a:p>
          <a:p>
            <a:pPr marL="231775" indent="-231775" eaLnBrk="1" hangingPunct="1">
              <a:buClr>
                <a:srgbClr val="C00000"/>
              </a:buClr>
              <a:buSzPct val="75000"/>
            </a:pPr>
            <a:endParaRPr lang="en-US" sz="1600" dirty="0" smtClean="0">
              <a:latin typeface="Arial" charset="0"/>
            </a:endParaRPr>
          </a:p>
          <a:p>
            <a:pPr marL="231775" indent="-231775" eaLnBrk="1" hangingPunct="1">
              <a:buClr>
                <a:srgbClr val="C00000"/>
              </a:buClr>
              <a:buSzPct val="75000"/>
              <a:buFont typeface="Wingdings" pitchFamily="2" charset="2"/>
              <a:buChar char="Ø"/>
            </a:pPr>
            <a:r>
              <a:rPr lang="en-US" sz="1600" dirty="0" smtClean="0">
                <a:latin typeface="Arial" charset="0"/>
              </a:rPr>
              <a:t>The </a:t>
            </a:r>
            <a:r>
              <a:rPr lang="en-US" sz="1600" dirty="0">
                <a:latin typeface="Arial" charset="0"/>
              </a:rPr>
              <a:t>calculated band center frequency for both modes of vibration falls very close to the Q branch rotational structure. </a:t>
            </a:r>
            <a:endParaRPr lang="en-US" sz="1600" dirty="0" smtClean="0">
              <a:latin typeface="Arial" charset="0"/>
            </a:endParaRPr>
          </a:p>
          <a:p>
            <a:pPr marL="231775" indent="-231775" eaLnBrk="1" hangingPunct="1">
              <a:buClr>
                <a:srgbClr val="C00000"/>
              </a:buClr>
              <a:buSzPct val="75000"/>
              <a:buFont typeface="Wingdings" pitchFamily="2" charset="2"/>
              <a:buChar char="Ø"/>
            </a:pPr>
            <a:endParaRPr lang="en-US" sz="1600" dirty="0" smtClean="0">
              <a:latin typeface="Arial" charset="0"/>
            </a:endParaRPr>
          </a:p>
          <a:p>
            <a:pPr marL="231775" indent="-231775" eaLnBrk="1" hangingPunct="1">
              <a:buClr>
                <a:srgbClr val="C00000"/>
              </a:buClr>
              <a:buSzPct val="75000"/>
              <a:buFont typeface="Wingdings" pitchFamily="2" charset="2"/>
              <a:buChar char="Ø"/>
            </a:pPr>
            <a:r>
              <a:rPr lang="en-US" sz="1600" dirty="0" smtClean="0">
                <a:latin typeface="Arial" charset="0"/>
              </a:rPr>
              <a:t>The P and R branches of the rotational structure extend outward from the band center, due to a relatively large rotational constant.</a:t>
            </a:r>
          </a:p>
          <a:p>
            <a:pPr marL="231775" indent="-231775" eaLnBrk="1" hangingPunct="1">
              <a:buClr>
                <a:srgbClr val="C00000"/>
              </a:buClr>
              <a:buSzPct val="75000"/>
            </a:pPr>
            <a:endParaRPr lang="en-US" sz="1600" dirty="0" smtClean="0">
              <a:latin typeface="Arial" charset="0"/>
            </a:endParaRPr>
          </a:p>
          <a:p>
            <a:pPr marL="231775" indent="-231775" eaLnBrk="1" hangingPunct="1">
              <a:buClr>
                <a:srgbClr val="C00000"/>
              </a:buClr>
              <a:buSzPct val="75000"/>
              <a:buFont typeface="Wingdings" pitchFamily="2" charset="2"/>
              <a:buChar char="Ø"/>
            </a:pPr>
            <a:r>
              <a:rPr lang="en-US" sz="1600" dirty="0" smtClean="0">
                <a:latin typeface="Arial" charset="0"/>
              </a:rPr>
              <a:t>This molecule is not a good candidate for modeling due </a:t>
            </a:r>
            <a:r>
              <a:rPr lang="en-US" sz="1600" dirty="0">
                <a:latin typeface="Arial" charset="0"/>
              </a:rPr>
              <a:t>to the spectral extent of the P and R rotational branches</a:t>
            </a:r>
            <a:r>
              <a:rPr lang="en-US" sz="1600" dirty="0" smtClean="0">
                <a:latin typeface="Arial" charset="0"/>
              </a:rPr>
              <a:t>,.</a:t>
            </a:r>
            <a:endParaRPr lang="en-US"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694408"/>
            <a:ext cx="7658100" cy="1477328"/>
          </a:xfrm>
          <a:prstGeom prst="rect">
            <a:avLst/>
          </a:prstGeom>
        </p:spPr>
        <p:txBody>
          <a:bodyPr wrap="square">
            <a:spAutoFit/>
          </a:bodyPr>
          <a:lstStyle/>
          <a:p>
            <a:r>
              <a:rPr lang="en-US" sz="1800" dirty="0">
                <a:latin typeface="Arial" pitchFamily="34" charset="0"/>
                <a:cs typeface="Arial" pitchFamily="34" charset="0"/>
              </a:rPr>
              <a:t>Gas-Phase Databases for Quantitative Infrared Spectroscopy</a:t>
            </a:r>
            <a:br>
              <a:rPr lang="en-US" sz="1800" dirty="0">
                <a:latin typeface="Arial" pitchFamily="34" charset="0"/>
                <a:cs typeface="Arial" pitchFamily="34" charset="0"/>
              </a:rPr>
            </a:br>
            <a:r>
              <a:rPr lang="en-US" sz="1800" dirty="0">
                <a:latin typeface="Arial" pitchFamily="34" charset="0"/>
                <a:cs typeface="Arial" pitchFamily="34" charset="0"/>
              </a:rPr>
              <a:t>STEVEN W. SHARPE,* TIMOTHY J. JOHNSON, ROBERT L. SAMS,</a:t>
            </a:r>
            <a:br>
              <a:rPr lang="en-US" sz="1800" dirty="0">
                <a:latin typeface="Arial" pitchFamily="34" charset="0"/>
                <a:cs typeface="Arial" pitchFamily="34" charset="0"/>
              </a:rPr>
            </a:br>
            <a:r>
              <a:rPr lang="en-US" sz="1800" dirty="0">
                <a:latin typeface="Arial" pitchFamily="34" charset="0"/>
                <a:cs typeface="Arial" pitchFamily="34" charset="0"/>
              </a:rPr>
              <a:t>PAMELA M. CHU,* GEORGE C. RHODERICK, and PATRICIA A. </a:t>
            </a:r>
            <a:r>
              <a:rPr lang="en-US" sz="1800" dirty="0" smtClean="0">
                <a:latin typeface="Arial" pitchFamily="34" charset="0"/>
                <a:cs typeface="Arial" pitchFamily="34" charset="0"/>
              </a:rPr>
              <a:t>JOHNSON, Volume </a:t>
            </a:r>
            <a:r>
              <a:rPr lang="en-US" sz="1800" dirty="0">
                <a:latin typeface="Arial" pitchFamily="34" charset="0"/>
                <a:cs typeface="Arial" pitchFamily="34" charset="0"/>
              </a:rPr>
              <a:t>58, Number 12, 2004 APPLIED </a:t>
            </a:r>
            <a:r>
              <a:rPr lang="en-US" sz="1800" dirty="0" smtClean="0">
                <a:latin typeface="Arial" pitchFamily="34" charset="0"/>
                <a:cs typeface="Arial" pitchFamily="34" charset="0"/>
              </a:rPr>
              <a:t>SPECTROSCOPY</a:t>
            </a:r>
          </a:p>
          <a:p>
            <a:r>
              <a:rPr lang="en-US" sz="1800" u="sng" dirty="0" smtClean="0">
                <a:solidFill>
                  <a:srgbClr val="001746"/>
                </a:solidFill>
                <a:latin typeface="Arial" pitchFamily="34" charset="0"/>
                <a:cs typeface="Arial" pitchFamily="34" charset="0"/>
                <a:hlinkClick r:id="rId3"/>
              </a:rPr>
              <a:t>http</a:t>
            </a:r>
            <a:r>
              <a:rPr lang="en-US" sz="1800" u="sng" dirty="0">
                <a:solidFill>
                  <a:srgbClr val="001746"/>
                </a:solidFill>
                <a:latin typeface="Arial" pitchFamily="34" charset="0"/>
                <a:cs typeface="Arial" pitchFamily="34" charset="0"/>
                <a:hlinkClick r:id="rId3"/>
              </a:rPr>
              <a:t>://</a:t>
            </a:r>
            <a:r>
              <a:rPr lang="en-US" sz="1800" u="sng" dirty="0" smtClean="0">
                <a:solidFill>
                  <a:srgbClr val="001746"/>
                </a:solidFill>
                <a:latin typeface="Arial" pitchFamily="34" charset="0"/>
                <a:cs typeface="Arial" pitchFamily="34" charset="0"/>
                <a:hlinkClick r:id="rId3"/>
              </a:rPr>
              <a:t>nwir.pnl.gov</a:t>
            </a:r>
            <a:endParaRPr lang="en-US" sz="1800" u="sng" dirty="0">
              <a:solidFill>
                <a:srgbClr val="001746"/>
              </a:solidFill>
              <a:latin typeface="Arial" pitchFamily="34" charset="0"/>
              <a:cs typeface="Arial" pitchFamily="34" charset="0"/>
            </a:endParaRPr>
          </a:p>
        </p:txBody>
      </p:sp>
      <p:sp>
        <p:nvSpPr>
          <p:cNvPr id="3" name="Rectangle 2"/>
          <p:cNvSpPr/>
          <p:nvPr/>
        </p:nvSpPr>
        <p:spPr>
          <a:xfrm>
            <a:off x="76200" y="76200"/>
            <a:ext cx="3048000" cy="584775"/>
          </a:xfrm>
          <a:prstGeom prst="rect">
            <a:avLst/>
          </a:prstGeom>
        </p:spPr>
        <p:txBody>
          <a:bodyPr wrap="square">
            <a:spAutoFit/>
          </a:bodyPr>
          <a:lstStyle/>
          <a:p>
            <a:r>
              <a:rPr lang="en-US" sz="3200" b="1" dirty="0" smtClean="0">
                <a:latin typeface="Arial" pitchFamily="34" charset="0"/>
                <a:cs typeface="Arial" pitchFamily="34" charset="0"/>
              </a:rPr>
              <a:t>Reference</a:t>
            </a:r>
            <a:endParaRPr lang="en-US" sz="3200" b="1" dirty="0">
              <a:latin typeface="Arial" pitchFamily="34" charset="0"/>
              <a:cs typeface="Arial" pitchFamily="34" charset="0"/>
            </a:endParaRPr>
          </a:p>
        </p:txBody>
      </p:sp>
      <p:sp>
        <p:nvSpPr>
          <p:cNvPr id="4" name="Rectangle 3"/>
          <p:cNvSpPr/>
          <p:nvPr/>
        </p:nvSpPr>
        <p:spPr>
          <a:xfrm>
            <a:off x="609600" y="3810000"/>
            <a:ext cx="7467600" cy="1200329"/>
          </a:xfrm>
          <a:prstGeom prst="rect">
            <a:avLst/>
          </a:prstGeom>
        </p:spPr>
        <p:txBody>
          <a:bodyPr wrap="square">
            <a:spAutoFit/>
          </a:bodyPr>
          <a:lstStyle/>
          <a:p>
            <a:r>
              <a:rPr lang="en-US" dirty="0" smtClean="0">
                <a:hlinkClick r:id="rId4" action="ppaction://hlinkfile"/>
              </a:rPr>
              <a:t>Sharpe, Steven W.</a:t>
            </a:r>
            <a:r>
              <a:rPr lang="en-US" dirty="0" smtClean="0"/>
              <a:t> ; </a:t>
            </a:r>
            <a:r>
              <a:rPr lang="en-US" dirty="0" smtClean="0">
                <a:hlinkClick r:id="rId5" action="ppaction://hlinkfile"/>
              </a:rPr>
              <a:t>Johnson, Timothy J.</a:t>
            </a:r>
            <a:r>
              <a:rPr lang="en-US" dirty="0" smtClean="0"/>
              <a:t> ; </a:t>
            </a:r>
            <a:r>
              <a:rPr lang="en-US" dirty="0" smtClean="0">
                <a:hlinkClick r:id="rId6" action="ppaction://hlinkfile"/>
              </a:rPr>
              <a:t>Chu, P. M.</a:t>
            </a:r>
            <a:r>
              <a:rPr lang="en-US" dirty="0" smtClean="0"/>
              <a:t> ; </a:t>
            </a:r>
            <a:r>
              <a:rPr lang="en-US" dirty="0" err="1" smtClean="0">
                <a:hlinkClick r:id="rId7" action="ppaction://hlinkfile"/>
              </a:rPr>
              <a:t>Kleimeyer</a:t>
            </a:r>
            <a:r>
              <a:rPr lang="en-US" dirty="0" smtClean="0">
                <a:hlinkClick r:id="rId7" action="ppaction://hlinkfile"/>
              </a:rPr>
              <a:t>, J.</a:t>
            </a:r>
            <a:r>
              <a:rPr lang="en-US" dirty="0" smtClean="0"/>
              <a:t> ; </a:t>
            </a:r>
            <a:r>
              <a:rPr lang="en-US" dirty="0" smtClean="0">
                <a:hlinkClick r:id="rId8" action="ppaction://hlinkfile"/>
              </a:rPr>
              <a:t>Rowland, Brad</a:t>
            </a:r>
            <a:r>
              <a:rPr lang="en-US" dirty="0" smtClean="0"/>
              <a:t>, Quantitative Infrared Spectra of Vapor Phase Chemical Agents, Chemical and Biological Sensing IV, Proceedings of the SPIE, Volume 5085, pp. 19-27, 5085:19-27 (2003)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6"/>
          <p:cNvSpPr>
            <a:spLocks noChangeArrowheads="1"/>
          </p:cNvSpPr>
          <p:nvPr/>
        </p:nvSpPr>
        <p:spPr bwMode="auto">
          <a:xfrm>
            <a:off x="76200" y="76200"/>
            <a:ext cx="3352800" cy="514350"/>
          </a:xfrm>
          <a:prstGeom prst="rect">
            <a:avLst/>
          </a:prstGeom>
          <a:noFill/>
          <a:ln w="9525">
            <a:noFill/>
            <a:miter lim="800000"/>
            <a:headEnd/>
            <a:tailEnd/>
          </a:ln>
          <a:effectLst/>
        </p:spPr>
        <p:txBody>
          <a:bodyPr anchor="ctr"/>
          <a:lstStyle/>
          <a:p>
            <a:pPr eaLnBrk="1" hangingPunct="1">
              <a:lnSpc>
                <a:spcPct val="90000"/>
              </a:lnSpc>
            </a:pPr>
            <a:r>
              <a:rPr lang="en-US" sz="3200" b="1" dirty="0">
                <a:latin typeface="Arial" charset="0"/>
              </a:rPr>
              <a:t>Summary</a:t>
            </a:r>
          </a:p>
        </p:txBody>
      </p:sp>
      <p:sp>
        <p:nvSpPr>
          <p:cNvPr id="4" name="Rectangle 1027"/>
          <p:cNvSpPr>
            <a:spLocks noChangeArrowheads="1"/>
          </p:cNvSpPr>
          <p:nvPr/>
        </p:nvSpPr>
        <p:spPr bwMode="auto">
          <a:xfrm>
            <a:off x="381000" y="1295400"/>
            <a:ext cx="8458200" cy="5029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rgbClr val="FF3300"/>
              </a:buClr>
              <a:buSzPct val="75000"/>
              <a:buFont typeface="Wingdings" pitchFamily="2" charset="2"/>
              <a:buChar char="Ø"/>
            </a:pPr>
            <a:r>
              <a:rPr lang="en-US" sz="2400" dirty="0" err="1" smtClean="0">
                <a:latin typeface="Arial" charset="0"/>
              </a:rPr>
              <a:t>Ab</a:t>
            </a:r>
            <a:r>
              <a:rPr lang="en-US" sz="2400" dirty="0" smtClean="0">
                <a:latin typeface="Arial" charset="0"/>
              </a:rPr>
              <a:t>-initio methods can be used in the calculation of spectral signatures for many molecules</a:t>
            </a:r>
          </a:p>
          <a:p>
            <a:pPr marL="342900" indent="-342900" eaLnBrk="1" hangingPunct="1">
              <a:lnSpc>
                <a:spcPct val="90000"/>
              </a:lnSpc>
              <a:spcBef>
                <a:spcPct val="20000"/>
              </a:spcBef>
              <a:buClr>
                <a:srgbClr val="FF3300"/>
              </a:buClr>
              <a:buSzPct val="75000"/>
              <a:buFont typeface="Wingdings" pitchFamily="2" charset="2"/>
              <a:buChar char="Ø"/>
            </a:pPr>
            <a:endParaRPr lang="en-US" sz="2400" dirty="0" smtClean="0">
              <a:latin typeface="Arial" charset="0"/>
            </a:endParaRPr>
          </a:p>
          <a:p>
            <a:pPr marL="342900" indent="-342900" eaLnBrk="1" hangingPunct="1">
              <a:lnSpc>
                <a:spcPct val="90000"/>
              </a:lnSpc>
              <a:spcBef>
                <a:spcPct val="20000"/>
              </a:spcBef>
              <a:buClr>
                <a:srgbClr val="FF3300"/>
              </a:buClr>
              <a:buSzPct val="75000"/>
              <a:buFont typeface="Wingdings" pitchFamily="2" charset="2"/>
              <a:buChar char="Ø"/>
            </a:pPr>
            <a:r>
              <a:rPr lang="en-US" sz="2400" dirty="0" smtClean="0">
                <a:latin typeface="Arial" charset="0"/>
              </a:rPr>
              <a:t>In general, better calculations are achieved with smaller rotational constants (larger molecules) </a:t>
            </a:r>
          </a:p>
          <a:p>
            <a:pPr marL="342900" indent="-342900" eaLnBrk="1" hangingPunct="1">
              <a:lnSpc>
                <a:spcPct val="90000"/>
              </a:lnSpc>
              <a:spcBef>
                <a:spcPct val="20000"/>
              </a:spcBef>
              <a:buClr>
                <a:srgbClr val="FF3300"/>
              </a:buClr>
              <a:buSzPct val="75000"/>
              <a:buFont typeface="Wingdings" pitchFamily="2" charset="2"/>
              <a:buChar char="Ø"/>
            </a:pPr>
            <a:endParaRPr lang="en-US" sz="2400" dirty="0" smtClean="0">
              <a:latin typeface="Arial" charset="0"/>
            </a:endParaRPr>
          </a:p>
          <a:p>
            <a:pPr marL="342900" indent="-342900" eaLnBrk="1" hangingPunct="1">
              <a:lnSpc>
                <a:spcPct val="90000"/>
              </a:lnSpc>
              <a:spcBef>
                <a:spcPct val="20000"/>
              </a:spcBef>
              <a:buClr>
                <a:srgbClr val="FF3300"/>
              </a:buClr>
              <a:buSzPct val="75000"/>
              <a:buFont typeface="Wingdings" pitchFamily="2" charset="2"/>
              <a:buChar char="Ø"/>
            </a:pPr>
            <a:r>
              <a:rPr lang="en-US" sz="2400" dirty="0" smtClean="0">
                <a:latin typeface="Arial" charset="0"/>
              </a:rPr>
              <a:t>For many molecules, identification </a:t>
            </a:r>
            <a:r>
              <a:rPr lang="en-US" sz="2400" dirty="0">
                <a:latin typeface="Arial" charset="0"/>
              </a:rPr>
              <a:t>can be made by comparing the spectral signature of known molecules with that of unknown molecules</a:t>
            </a:r>
            <a:r>
              <a:rPr lang="en-US" sz="2400" dirty="0" smtClean="0">
                <a:latin typeface="Arial" charset="0"/>
              </a:rPr>
              <a:t>.</a:t>
            </a:r>
          </a:p>
          <a:p>
            <a:pPr marL="342900" indent="-342900" eaLnBrk="1" hangingPunct="1">
              <a:lnSpc>
                <a:spcPct val="90000"/>
              </a:lnSpc>
              <a:spcBef>
                <a:spcPct val="20000"/>
              </a:spcBef>
              <a:buClr>
                <a:srgbClr val="FF3300"/>
              </a:buClr>
              <a:buSzPct val="75000"/>
              <a:buFont typeface="Wingdings" pitchFamily="2" charset="2"/>
              <a:buChar char="Ø"/>
            </a:pPr>
            <a:endParaRPr lang="en-US" sz="2400" dirty="0">
              <a:latin typeface="Arial" charset="0"/>
            </a:endParaRPr>
          </a:p>
          <a:p>
            <a:pPr marL="342900" indent="-342900" eaLnBrk="1" hangingPunct="1">
              <a:lnSpc>
                <a:spcPct val="90000"/>
              </a:lnSpc>
              <a:spcBef>
                <a:spcPct val="20000"/>
              </a:spcBef>
              <a:buClr>
                <a:srgbClr val="FF3300"/>
              </a:buClr>
              <a:buSzPct val="75000"/>
              <a:buFont typeface="Wingdings" pitchFamily="2" charset="2"/>
              <a:buChar char="Ø"/>
            </a:pPr>
            <a:r>
              <a:rPr lang="en-US" sz="2400" dirty="0">
                <a:latin typeface="Arial" charset="0"/>
              </a:rPr>
              <a:t>The modeling of spectral signatures can be useful  in the identification when there are no other lab measured spectral signature available to make an identification.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7239000" y="6137275"/>
            <a:ext cx="1905000" cy="457200"/>
          </a:xfrm>
        </p:spPr>
        <p:txBody>
          <a:bodyPr/>
          <a:lstStyle/>
          <a:p>
            <a:fld id="{55D9992D-8638-4D48-BEA1-987038F0E27C}" type="slidenum">
              <a:rPr lang="en-US"/>
              <a:pPr/>
              <a:t>3</a:t>
            </a:fld>
            <a:endParaRPr lang="en-US"/>
          </a:p>
        </p:txBody>
      </p:sp>
      <p:sp>
        <p:nvSpPr>
          <p:cNvPr id="3" name="Rectangle 2"/>
          <p:cNvSpPr>
            <a:spLocks noChangeArrowheads="1"/>
          </p:cNvSpPr>
          <p:nvPr/>
        </p:nvSpPr>
        <p:spPr bwMode="auto">
          <a:xfrm>
            <a:off x="76200" y="84137"/>
            <a:ext cx="2438400" cy="601663"/>
          </a:xfrm>
          <a:prstGeom prst="rect">
            <a:avLst/>
          </a:prstGeom>
          <a:noFill/>
          <a:ln w="9525">
            <a:noFill/>
            <a:miter lim="800000"/>
            <a:headEnd/>
            <a:tailEnd/>
          </a:ln>
          <a:effectLst/>
        </p:spPr>
        <p:txBody>
          <a:bodyPr anchor="ctr"/>
          <a:lstStyle/>
          <a:p>
            <a:pPr eaLnBrk="1" hangingPunct="1">
              <a:lnSpc>
                <a:spcPct val="90000"/>
              </a:lnSpc>
            </a:pPr>
            <a:r>
              <a:rPr lang="en-US" sz="3200" b="1" dirty="0">
                <a:latin typeface="Arial" charset="0"/>
              </a:rPr>
              <a:t>Outline</a:t>
            </a:r>
          </a:p>
        </p:txBody>
      </p:sp>
      <p:sp>
        <p:nvSpPr>
          <p:cNvPr id="4" name="Rectangle 3"/>
          <p:cNvSpPr>
            <a:spLocks noChangeArrowheads="1"/>
          </p:cNvSpPr>
          <p:nvPr/>
        </p:nvSpPr>
        <p:spPr bwMode="auto">
          <a:xfrm>
            <a:off x="685800" y="838200"/>
            <a:ext cx="7772400" cy="5019675"/>
          </a:xfrm>
          <a:prstGeom prst="rect">
            <a:avLst/>
          </a:prstGeom>
          <a:noFill/>
          <a:ln w="9525">
            <a:noFill/>
            <a:miter lim="800000"/>
            <a:headEnd/>
            <a:tailEnd/>
          </a:ln>
          <a:effectLst/>
        </p:spPr>
        <p:txBody>
          <a:bodyPr/>
          <a:lstStyle/>
          <a:p>
            <a:pPr marL="342900" indent="-342900" eaLnBrk="1" hangingPunct="1">
              <a:spcBef>
                <a:spcPct val="20000"/>
              </a:spcBef>
              <a:buClr>
                <a:srgbClr val="FF0066"/>
              </a:buClr>
              <a:buSzPct val="75000"/>
              <a:buFont typeface="Wingdings" pitchFamily="2" charset="2"/>
              <a:buChar char="Ø"/>
            </a:pPr>
            <a:r>
              <a:rPr lang="en-US" sz="2800" dirty="0" smtClean="0">
                <a:latin typeface="Arial" charset="0"/>
              </a:rPr>
              <a:t>Introduction</a:t>
            </a:r>
            <a:endParaRPr lang="en-US" sz="2800" dirty="0">
              <a:latin typeface="Arial" charset="0"/>
            </a:endParaRPr>
          </a:p>
          <a:p>
            <a:pPr marL="742950" lvl="1" indent="-285750" eaLnBrk="1" hangingPunct="1">
              <a:spcBef>
                <a:spcPct val="20000"/>
              </a:spcBef>
              <a:buClr>
                <a:srgbClr val="FF0066"/>
              </a:buClr>
              <a:buSzPct val="75000"/>
              <a:buFont typeface="Wingdings" pitchFamily="2" charset="2"/>
              <a:buChar char="Ø"/>
            </a:pPr>
            <a:r>
              <a:rPr lang="en-US" sz="2400" dirty="0" smtClean="0">
                <a:latin typeface="Arial" charset="0"/>
              </a:rPr>
              <a:t>Why model</a:t>
            </a:r>
            <a:endParaRPr lang="en-US" sz="2400" dirty="0">
              <a:latin typeface="Arial" charset="0"/>
            </a:endParaRPr>
          </a:p>
          <a:p>
            <a:pPr marL="742950" lvl="1" indent="-285750" eaLnBrk="1" hangingPunct="1">
              <a:spcBef>
                <a:spcPct val="20000"/>
              </a:spcBef>
              <a:buClr>
                <a:srgbClr val="FF0066"/>
              </a:buClr>
              <a:buSzPct val="75000"/>
              <a:buFont typeface="Wingdings" pitchFamily="2" charset="2"/>
              <a:buChar char="Ø"/>
            </a:pPr>
            <a:r>
              <a:rPr lang="en-US" sz="2400" dirty="0" err="1">
                <a:latin typeface="Arial" charset="0"/>
              </a:rPr>
              <a:t>Ab</a:t>
            </a:r>
            <a:r>
              <a:rPr lang="en-US" sz="2400" dirty="0">
                <a:latin typeface="Arial" charset="0"/>
              </a:rPr>
              <a:t>-initio calculations</a:t>
            </a:r>
          </a:p>
          <a:p>
            <a:pPr marL="742950" lvl="1" indent="-285750" eaLnBrk="1" hangingPunct="1">
              <a:spcBef>
                <a:spcPct val="20000"/>
              </a:spcBef>
              <a:buClr>
                <a:srgbClr val="FF0066"/>
              </a:buClr>
              <a:buSzPct val="75000"/>
              <a:buFont typeface="Wingdings" pitchFamily="2" charset="2"/>
              <a:buChar char="Ø"/>
            </a:pPr>
            <a:r>
              <a:rPr lang="en-US" sz="2400" dirty="0">
                <a:latin typeface="Arial" charset="0"/>
              </a:rPr>
              <a:t>Approximations</a:t>
            </a:r>
          </a:p>
          <a:p>
            <a:pPr marL="742950" lvl="1" indent="-285750" eaLnBrk="1" hangingPunct="1">
              <a:spcBef>
                <a:spcPct val="20000"/>
              </a:spcBef>
              <a:buClr>
                <a:srgbClr val="FF0066"/>
              </a:buClr>
              <a:buSzPct val="75000"/>
              <a:buFont typeface="Wingdings" pitchFamily="2" charset="2"/>
              <a:buChar char="Ø"/>
            </a:pPr>
            <a:r>
              <a:rPr lang="en-US" sz="2400" dirty="0" smtClean="0">
                <a:latin typeface="Arial" charset="0"/>
              </a:rPr>
              <a:t>Methods</a:t>
            </a:r>
          </a:p>
          <a:p>
            <a:pPr marL="742950" lvl="1" indent="-285750" eaLnBrk="1" hangingPunct="1">
              <a:spcBef>
                <a:spcPct val="20000"/>
              </a:spcBef>
              <a:buClr>
                <a:srgbClr val="FF0066"/>
              </a:buClr>
              <a:buSzPct val="75000"/>
            </a:pPr>
            <a:endParaRPr lang="en-US" sz="2800" dirty="0" smtClean="0">
              <a:latin typeface="Arial" charset="0"/>
            </a:endParaRPr>
          </a:p>
          <a:p>
            <a:pPr marL="342900" indent="-342900" eaLnBrk="1" hangingPunct="1">
              <a:spcBef>
                <a:spcPct val="20000"/>
              </a:spcBef>
              <a:buClr>
                <a:srgbClr val="FF0066"/>
              </a:buClr>
              <a:buSzPct val="75000"/>
              <a:buFont typeface="Wingdings" pitchFamily="2" charset="2"/>
              <a:buChar char="Ø"/>
            </a:pPr>
            <a:r>
              <a:rPr lang="en-US" sz="2800" dirty="0" smtClean="0">
                <a:latin typeface="Arial" charset="0"/>
              </a:rPr>
              <a:t>Results</a:t>
            </a:r>
            <a:endParaRPr lang="en-US" sz="2800" dirty="0">
              <a:latin typeface="Arial" charset="0"/>
            </a:endParaRPr>
          </a:p>
          <a:p>
            <a:pPr marL="342900" indent="-342900" eaLnBrk="1" hangingPunct="1">
              <a:spcBef>
                <a:spcPct val="20000"/>
              </a:spcBef>
              <a:buClr>
                <a:srgbClr val="FF0066"/>
              </a:buClr>
              <a:buSzPct val="75000"/>
              <a:buFont typeface="Wingdings" pitchFamily="2" charset="2"/>
              <a:buChar char="Ø"/>
            </a:pPr>
            <a:endParaRPr lang="en-US" sz="2800" dirty="0" smtClean="0">
              <a:latin typeface="Arial" charset="0"/>
            </a:endParaRPr>
          </a:p>
          <a:p>
            <a:pPr marL="342900" indent="-342900" eaLnBrk="1" hangingPunct="1">
              <a:spcBef>
                <a:spcPct val="20000"/>
              </a:spcBef>
              <a:buClr>
                <a:srgbClr val="FF0066"/>
              </a:buClr>
              <a:buSzPct val="75000"/>
              <a:buFont typeface="Wingdings" pitchFamily="2" charset="2"/>
              <a:buChar char="Ø"/>
            </a:pPr>
            <a:r>
              <a:rPr lang="en-US" sz="2800" dirty="0" smtClean="0">
                <a:latin typeface="Arial" charset="0"/>
              </a:rPr>
              <a:t>Summary</a:t>
            </a:r>
            <a:endParaRPr lang="en-US" sz="2800" dirty="0">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200" y="76200"/>
            <a:ext cx="7772400" cy="914400"/>
          </a:xfrm>
          <a:prstGeom prst="rect">
            <a:avLst/>
          </a:prstGeom>
          <a:noFill/>
          <a:ln w="9525">
            <a:noFill/>
            <a:miter lim="800000"/>
            <a:headEnd/>
            <a:tailEnd/>
          </a:ln>
          <a:effectLst/>
        </p:spPr>
        <p:txBody>
          <a:bodyPr anchor="ctr"/>
          <a:lstStyle/>
          <a:p>
            <a:r>
              <a:rPr lang="en-US" sz="3200" b="1" dirty="0">
                <a:latin typeface="Arial" pitchFamily="34" charset="0"/>
                <a:cs typeface="Arial" pitchFamily="34" charset="0"/>
              </a:rPr>
              <a:t>Why model signatures or molecular structures?</a:t>
            </a:r>
          </a:p>
        </p:txBody>
      </p:sp>
      <p:sp>
        <p:nvSpPr>
          <p:cNvPr id="5" name="Rectangle 3"/>
          <p:cNvSpPr>
            <a:spLocks noChangeArrowheads="1"/>
          </p:cNvSpPr>
          <p:nvPr/>
        </p:nvSpPr>
        <p:spPr bwMode="auto">
          <a:xfrm>
            <a:off x="381000" y="1238250"/>
            <a:ext cx="8382000" cy="5238749"/>
          </a:xfrm>
          <a:prstGeom prst="rect">
            <a:avLst/>
          </a:prstGeom>
          <a:noFill/>
          <a:ln w="9525">
            <a:noFill/>
            <a:miter lim="800000"/>
            <a:headEnd/>
            <a:tailEnd/>
          </a:ln>
          <a:effectLst/>
        </p:spPr>
        <p:txBody>
          <a:bodyPr/>
          <a:lstStyle/>
          <a:p>
            <a:pPr marL="228600" indent="-228600">
              <a:buClr>
                <a:srgbClr val="C00000"/>
              </a:buClr>
              <a:buSzPct val="75000"/>
              <a:buFont typeface="Wingdings" pitchFamily="2" charset="2"/>
              <a:buChar char="Ø"/>
            </a:pPr>
            <a:r>
              <a:rPr lang="en-US" sz="2400" dirty="0" smtClean="0">
                <a:latin typeface="Arial" pitchFamily="34" charset="0"/>
                <a:cs typeface="Arial" pitchFamily="34" charset="0"/>
              </a:rPr>
              <a:t>Approximate some physical characteristic or properties of materials without having to perform experiments</a:t>
            </a:r>
          </a:p>
          <a:p>
            <a:pPr marL="228600" indent="-228600">
              <a:buClr>
                <a:srgbClr val="C00000"/>
              </a:buClr>
              <a:buSzPct val="75000"/>
              <a:buFont typeface="Wingdings" pitchFamily="2" charset="2"/>
              <a:buChar char="Ø"/>
            </a:pPr>
            <a:endParaRPr lang="en-US" sz="2400" dirty="0" smtClean="0">
              <a:latin typeface="Arial" pitchFamily="34" charset="0"/>
              <a:cs typeface="Arial" pitchFamily="34" charset="0"/>
            </a:endParaRPr>
          </a:p>
          <a:p>
            <a:pPr marL="228600" indent="-228600">
              <a:buClr>
                <a:srgbClr val="C00000"/>
              </a:buClr>
              <a:buSzPct val="75000"/>
              <a:buFont typeface="Wingdings" pitchFamily="2" charset="2"/>
              <a:buChar char="Ø"/>
            </a:pPr>
            <a:r>
              <a:rPr lang="en-US" sz="2400" dirty="0" smtClean="0">
                <a:latin typeface="Arial" pitchFamily="34" charset="0"/>
                <a:cs typeface="Arial" pitchFamily="34" charset="0"/>
              </a:rPr>
              <a:t>Approximate </a:t>
            </a:r>
            <a:r>
              <a:rPr lang="en-US" sz="2400" dirty="0" err="1" smtClean="0">
                <a:latin typeface="Arial" pitchFamily="34" charset="0"/>
                <a:cs typeface="Arial" pitchFamily="34" charset="0"/>
              </a:rPr>
              <a:t>vibrational</a:t>
            </a:r>
            <a:r>
              <a:rPr lang="en-US" sz="2400" dirty="0" smtClean="0">
                <a:latin typeface="Arial" pitchFamily="34" charset="0"/>
                <a:cs typeface="Arial" pitchFamily="34" charset="0"/>
              </a:rPr>
              <a:t> modes </a:t>
            </a:r>
          </a:p>
          <a:p>
            <a:pPr marL="228600" indent="-228600">
              <a:buClr>
                <a:srgbClr val="C00000"/>
              </a:buClr>
              <a:buSzPct val="75000"/>
              <a:buFont typeface="Wingdings" pitchFamily="2" charset="2"/>
              <a:buChar char="Ø"/>
            </a:pPr>
            <a:endParaRPr lang="en-US" sz="2400" dirty="0" smtClean="0">
              <a:latin typeface="Arial" pitchFamily="34" charset="0"/>
              <a:cs typeface="Arial" pitchFamily="34" charset="0"/>
            </a:endParaRPr>
          </a:p>
          <a:p>
            <a:pPr marL="228600" indent="-228600">
              <a:buClr>
                <a:srgbClr val="C00000"/>
              </a:buClr>
              <a:buSzPct val="75000"/>
              <a:buFont typeface="Wingdings" pitchFamily="2" charset="2"/>
              <a:buChar char="Ø"/>
            </a:pPr>
            <a:r>
              <a:rPr lang="en-US" sz="2400" dirty="0" smtClean="0">
                <a:latin typeface="Arial" pitchFamily="34" charset="0"/>
                <a:cs typeface="Arial" pitchFamily="34" charset="0"/>
              </a:rPr>
              <a:t>Approximate molecular structures</a:t>
            </a:r>
          </a:p>
          <a:p>
            <a:pPr marL="228600" indent="-228600">
              <a:buClr>
                <a:srgbClr val="C00000"/>
              </a:buClr>
              <a:buSzPct val="75000"/>
              <a:buFont typeface="Wingdings" pitchFamily="2" charset="2"/>
              <a:buChar char="Ø"/>
            </a:pPr>
            <a:endParaRPr lang="en-US" sz="2400" dirty="0">
              <a:latin typeface="Arial" pitchFamily="34" charset="0"/>
              <a:cs typeface="Arial" pitchFamily="34" charset="0"/>
            </a:endParaRPr>
          </a:p>
          <a:p>
            <a:pPr marL="228600" indent="-228600">
              <a:buClr>
                <a:srgbClr val="C00000"/>
              </a:buClr>
              <a:buSzPct val="75000"/>
              <a:buFont typeface="Wingdings" pitchFamily="2" charset="2"/>
              <a:buChar char="Ø"/>
            </a:pPr>
            <a:r>
              <a:rPr lang="en-US" sz="2400" dirty="0" smtClean="0">
                <a:latin typeface="Arial" pitchFamily="34" charset="0"/>
                <a:cs typeface="Arial" pitchFamily="34" charset="0"/>
              </a:rPr>
              <a:t>Investigate reactions </a:t>
            </a:r>
            <a:r>
              <a:rPr lang="en-US" sz="2400" dirty="0">
                <a:latin typeface="Arial" pitchFamily="34" charset="0"/>
                <a:cs typeface="Arial" pitchFamily="34" charset="0"/>
              </a:rPr>
              <a:t>between </a:t>
            </a:r>
            <a:r>
              <a:rPr lang="en-US" sz="2400" dirty="0" smtClean="0">
                <a:latin typeface="Arial" pitchFamily="34" charset="0"/>
                <a:cs typeface="Arial" pitchFamily="34" charset="0"/>
              </a:rPr>
              <a:t>two chemicals</a:t>
            </a:r>
          </a:p>
          <a:p>
            <a:pPr marL="228600" indent="-228600">
              <a:buClr>
                <a:srgbClr val="C00000"/>
              </a:buClr>
              <a:buSzPct val="75000"/>
              <a:buFont typeface="Wingdings" pitchFamily="2" charset="2"/>
              <a:buChar char="Ø"/>
            </a:pPr>
            <a:endParaRPr lang="en-US" sz="2400" dirty="0">
              <a:latin typeface="Arial" pitchFamily="34" charset="0"/>
              <a:cs typeface="Arial" pitchFamily="34" charset="0"/>
            </a:endParaRPr>
          </a:p>
          <a:p>
            <a:pPr marL="228600" indent="-228600">
              <a:buClr>
                <a:srgbClr val="C00000"/>
              </a:buClr>
              <a:buSzPct val="75000"/>
              <a:buFont typeface="Wingdings" pitchFamily="2" charset="2"/>
              <a:buChar char="Ø"/>
            </a:pPr>
            <a:r>
              <a:rPr lang="en-US" sz="2400" dirty="0" smtClean="0">
                <a:latin typeface="Arial" pitchFamily="34" charset="0"/>
                <a:cs typeface="Arial" pitchFamily="34" charset="0"/>
              </a:rPr>
              <a:t>Approximate </a:t>
            </a:r>
            <a:r>
              <a:rPr lang="en-US" sz="2400" dirty="0">
                <a:latin typeface="Arial" pitchFamily="34" charset="0"/>
                <a:cs typeface="Arial" pitchFamily="34" charset="0"/>
              </a:rPr>
              <a:t>transitions structures and energy </a:t>
            </a:r>
            <a:r>
              <a:rPr lang="en-US" sz="2400" dirty="0" smtClean="0">
                <a:latin typeface="Arial" pitchFamily="34" charset="0"/>
                <a:cs typeface="Arial" pitchFamily="34" charset="0"/>
              </a:rPr>
              <a:t>barriers</a:t>
            </a:r>
          </a:p>
          <a:p>
            <a:pPr marL="228600" indent="-228600">
              <a:buClr>
                <a:srgbClr val="C00000"/>
              </a:buClr>
              <a:buSzPct val="75000"/>
              <a:buFont typeface="Wingdings" pitchFamily="2" charset="2"/>
              <a:buChar char="Ø"/>
            </a:pPr>
            <a:endParaRPr lang="en-US" sz="2400" dirty="0">
              <a:latin typeface="Arial" pitchFamily="34" charset="0"/>
              <a:cs typeface="Arial" pitchFamily="34" charset="0"/>
            </a:endParaRPr>
          </a:p>
          <a:p>
            <a:pPr marL="228600" indent="-228600">
              <a:buClr>
                <a:srgbClr val="C00000"/>
              </a:buClr>
              <a:buSzPct val="75000"/>
              <a:buFont typeface="Wingdings" pitchFamily="2" charset="2"/>
              <a:buChar char="Ø"/>
            </a:pPr>
            <a:r>
              <a:rPr lang="en-US" sz="2400" dirty="0" smtClean="0">
                <a:latin typeface="Arial" pitchFamily="34" charset="0"/>
                <a:cs typeface="Arial" pitchFamily="34" charset="0"/>
              </a:rPr>
              <a:t>The </a:t>
            </a:r>
            <a:r>
              <a:rPr lang="en-US" sz="2400" dirty="0">
                <a:latin typeface="Arial" pitchFamily="34" charset="0"/>
                <a:cs typeface="Arial" pitchFamily="34" charset="0"/>
              </a:rPr>
              <a:t>key word here is approximation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76250" y="1084263"/>
            <a:ext cx="8058150" cy="4154984"/>
          </a:xfrm>
          <a:prstGeom prst="rect">
            <a:avLst/>
          </a:prstGeom>
          <a:noFill/>
          <a:ln w="9525">
            <a:noFill/>
            <a:miter lim="800000"/>
            <a:headEnd/>
            <a:tailEnd/>
          </a:ln>
          <a:effectLst/>
        </p:spPr>
        <p:txBody>
          <a:bodyPr wrap="square">
            <a:spAutoFit/>
          </a:bodyPr>
          <a:lstStyle/>
          <a:p>
            <a:pPr marL="68263" defTabSz="180975" eaLnBrk="1" hangingPunct="1"/>
            <a:r>
              <a:rPr lang="en-GB" sz="2400" dirty="0">
                <a:latin typeface="Arial" charset="0"/>
                <a:cs typeface="Arial" charset="0"/>
              </a:rPr>
              <a:t>Like marbles held together by many springs, molecules will </a:t>
            </a:r>
            <a:r>
              <a:rPr lang="en-GB" sz="2400" dirty="0" smtClean="0">
                <a:latin typeface="Arial" charset="0"/>
                <a:cs typeface="Arial" charset="0"/>
              </a:rPr>
              <a:t>vibrate</a:t>
            </a:r>
            <a:r>
              <a:rPr lang="en-GB" sz="2400" dirty="0">
                <a:latin typeface="Arial" charset="0"/>
                <a:cs typeface="Arial" charset="0"/>
              </a:rPr>
              <a:t>, rotate, and undergo other types of motion. The </a:t>
            </a:r>
            <a:r>
              <a:rPr lang="en-GB" sz="2400" dirty="0" smtClean="0">
                <a:latin typeface="Arial" charset="0"/>
                <a:cs typeface="Arial" charset="0"/>
              </a:rPr>
              <a:t>colour </a:t>
            </a:r>
            <a:r>
              <a:rPr lang="en-GB" sz="2400" dirty="0">
                <a:latin typeface="Arial" charset="0"/>
                <a:cs typeface="Arial" charset="0"/>
              </a:rPr>
              <a:t>of the circles that are in the images represent atoms.</a:t>
            </a:r>
          </a:p>
          <a:p>
            <a:pPr marL="68263" defTabSz="180975" eaLnBrk="1" hangingPunct="1"/>
            <a:r>
              <a:rPr lang="en-GB" sz="2400" dirty="0">
                <a:latin typeface="Arial" charset="0"/>
                <a:cs typeface="Arial" charset="0"/>
              </a:rPr>
              <a:t> </a:t>
            </a:r>
          </a:p>
          <a:p>
            <a:pPr marL="68263" defTabSz="180975">
              <a:buFont typeface="Wingdings" pitchFamily="2" charset="2"/>
              <a:buChar char="Ø"/>
            </a:pPr>
            <a:r>
              <a:rPr lang="en-GB" sz="2400" dirty="0">
                <a:solidFill>
                  <a:schemeClr val="accent1">
                    <a:lumMod val="75000"/>
                  </a:schemeClr>
                </a:solidFill>
                <a:latin typeface="Arial" charset="0"/>
                <a:cs typeface="Arial" charset="0"/>
              </a:rPr>
              <a:t>White</a:t>
            </a:r>
            <a:r>
              <a:rPr lang="en-GB" sz="2400" dirty="0">
                <a:latin typeface="Arial" charset="0"/>
                <a:cs typeface="Arial" charset="0"/>
              </a:rPr>
              <a:t> is hydrogen </a:t>
            </a:r>
          </a:p>
          <a:p>
            <a:pPr marL="68263" defTabSz="180975">
              <a:buFont typeface="Wingdings" pitchFamily="2" charset="2"/>
              <a:buChar char="Ø"/>
            </a:pPr>
            <a:r>
              <a:rPr lang="en-GB" sz="2400" dirty="0">
                <a:solidFill>
                  <a:srgbClr val="008000"/>
                </a:solidFill>
                <a:latin typeface="Arial" charset="0"/>
                <a:cs typeface="Arial" charset="0"/>
              </a:rPr>
              <a:t>Green</a:t>
            </a:r>
            <a:r>
              <a:rPr lang="en-GB" sz="2400" dirty="0">
                <a:latin typeface="Arial" charset="0"/>
                <a:cs typeface="Arial" charset="0"/>
              </a:rPr>
              <a:t> is carbon </a:t>
            </a:r>
          </a:p>
          <a:p>
            <a:pPr marL="68263" defTabSz="180975">
              <a:buFont typeface="Wingdings" pitchFamily="2" charset="2"/>
              <a:buChar char="Ø"/>
            </a:pPr>
            <a:r>
              <a:rPr lang="en-GB" sz="2400" dirty="0">
                <a:solidFill>
                  <a:srgbClr val="FF0000"/>
                </a:solidFill>
                <a:latin typeface="Arial" charset="0"/>
                <a:cs typeface="Arial" charset="0"/>
              </a:rPr>
              <a:t>Red</a:t>
            </a:r>
            <a:r>
              <a:rPr lang="en-GB" sz="2400" dirty="0">
                <a:latin typeface="Arial" charset="0"/>
                <a:cs typeface="Arial" charset="0"/>
              </a:rPr>
              <a:t> is oxygen </a:t>
            </a:r>
          </a:p>
          <a:p>
            <a:pPr marL="68263" defTabSz="180975">
              <a:buFont typeface="Wingdings" pitchFamily="2" charset="2"/>
              <a:buChar char="Ø"/>
            </a:pPr>
            <a:r>
              <a:rPr lang="en-GB" sz="2400" dirty="0">
                <a:latin typeface="Arial" charset="0"/>
                <a:cs typeface="Arial" charset="0"/>
              </a:rPr>
              <a:t>Dark grey is fluorine</a:t>
            </a:r>
          </a:p>
          <a:p>
            <a:pPr marL="68263" defTabSz="180975">
              <a:buFont typeface="Wingdings" pitchFamily="2" charset="2"/>
              <a:buChar char="Ø"/>
            </a:pPr>
            <a:r>
              <a:rPr lang="en-GB" sz="2400" dirty="0">
                <a:solidFill>
                  <a:srgbClr val="847802"/>
                </a:solidFill>
                <a:latin typeface="Arial" charset="0"/>
                <a:cs typeface="Arial" charset="0"/>
              </a:rPr>
              <a:t>Gold</a:t>
            </a:r>
            <a:r>
              <a:rPr lang="en-GB" sz="2400" dirty="0">
                <a:latin typeface="Arial" charset="0"/>
                <a:cs typeface="Arial" charset="0"/>
              </a:rPr>
              <a:t> is Phosphorus </a:t>
            </a:r>
          </a:p>
          <a:p>
            <a:pPr marL="68263" defTabSz="180975">
              <a:buFont typeface="Wingdings" pitchFamily="2" charset="2"/>
              <a:buChar char="Ø"/>
            </a:pPr>
            <a:r>
              <a:rPr lang="en-GB" sz="2400" dirty="0">
                <a:solidFill>
                  <a:srgbClr val="800080"/>
                </a:solidFill>
                <a:latin typeface="Arial" charset="0"/>
                <a:cs typeface="Arial" charset="0"/>
              </a:rPr>
              <a:t>Purple </a:t>
            </a:r>
            <a:r>
              <a:rPr lang="en-GB" sz="2400" dirty="0">
                <a:latin typeface="Arial" charset="0"/>
                <a:cs typeface="Arial" charset="0"/>
              </a:rPr>
              <a:t>is </a:t>
            </a:r>
            <a:r>
              <a:rPr lang="en-GB" sz="2400" dirty="0" smtClean="0">
                <a:latin typeface="Arial" charset="0"/>
                <a:cs typeface="Arial" charset="0"/>
              </a:rPr>
              <a:t>Chlorine </a:t>
            </a:r>
            <a:endParaRPr lang="en-GB" sz="2400" dirty="0">
              <a:latin typeface="Arial" charset="0"/>
              <a:cs typeface="Arial" charset="0"/>
            </a:endParaRPr>
          </a:p>
        </p:txBody>
      </p:sp>
      <p:sp>
        <p:nvSpPr>
          <p:cNvPr id="4" name="Rectangle 3"/>
          <p:cNvSpPr>
            <a:spLocks noChangeArrowheads="1"/>
          </p:cNvSpPr>
          <p:nvPr/>
        </p:nvSpPr>
        <p:spPr bwMode="auto">
          <a:xfrm>
            <a:off x="76200" y="76200"/>
            <a:ext cx="6685420" cy="584775"/>
          </a:xfrm>
          <a:prstGeom prst="rect">
            <a:avLst/>
          </a:prstGeom>
          <a:noFill/>
          <a:ln w="9525">
            <a:noFill/>
            <a:miter lim="800000"/>
            <a:headEnd/>
            <a:tailEnd/>
          </a:ln>
          <a:effectLst/>
        </p:spPr>
        <p:txBody>
          <a:bodyPr wrap="none">
            <a:spAutoFit/>
          </a:bodyPr>
          <a:lstStyle/>
          <a:p>
            <a:pPr eaLnBrk="1" hangingPunct="1"/>
            <a:r>
              <a:rPr lang="en-GB" sz="3200" b="1" dirty="0" smtClean="0">
                <a:latin typeface="Arial" charset="0"/>
                <a:cs typeface="Arial" charset="0"/>
              </a:rPr>
              <a:t>Introduction: Vibrating </a:t>
            </a:r>
            <a:r>
              <a:rPr lang="en-GB" sz="3200" b="1" dirty="0">
                <a:latin typeface="Arial" charset="0"/>
                <a:cs typeface="Arial" charset="0"/>
              </a:rPr>
              <a:t>Molecules</a:t>
            </a:r>
            <a:endParaRPr lang="en-US" sz="3200" b="1" dirty="0">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76200"/>
            <a:ext cx="5006975" cy="608013"/>
          </a:xfrm>
          <a:prstGeom prst="rect">
            <a:avLst/>
          </a:prstGeom>
          <a:noFill/>
          <a:ln w="9525">
            <a:noFill/>
            <a:miter lim="800000"/>
            <a:headEnd/>
            <a:tailEnd/>
          </a:ln>
          <a:effectLst/>
        </p:spPr>
        <p:txBody>
          <a:bodyPr anchor="ctr"/>
          <a:lstStyle/>
          <a:p>
            <a:pPr eaLnBrk="1" hangingPunct="1">
              <a:lnSpc>
                <a:spcPct val="90000"/>
              </a:lnSpc>
            </a:pPr>
            <a:r>
              <a:rPr lang="en-US" sz="3200" b="1" dirty="0" smtClean="0">
                <a:latin typeface="Arial" charset="0"/>
              </a:rPr>
              <a:t>Approximations</a:t>
            </a:r>
            <a:endParaRPr lang="en-US" sz="3200" b="1" dirty="0">
              <a:latin typeface="Arial" charset="0"/>
            </a:endParaRPr>
          </a:p>
        </p:txBody>
      </p:sp>
      <p:sp>
        <p:nvSpPr>
          <p:cNvPr id="4" name="Rectangle 3"/>
          <p:cNvSpPr>
            <a:spLocks noChangeArrowheads="1"/>
          </p:cNvSpPr>
          <p:nvPr/>
        </p:nvSpPr>
        <p:spPr bwMode="auto">
          <a:xfrm>
            <a:off x="198438" y="762000"/>
            <a:ext cx="8813800" cy="5715000"/>
          </a:xfrm>
          <a:prstGeom prst="rect">
            <a:avLst/>
          </a:prstGeom>
          <a:noFill/>
          <a:ln w="9525">
            <a:noFill/>
            <a:miter lim="800000"/>
            <a:headEnd/>
            <a:tailEnd/>
          </a:ln>
          <a:effectLst/>
        </p:spPr>
        <p:txBody>
          <a:bodyPr/>
          <a:lstStyle/>
          <a:p>
            <a:pPr marL="342900" indent="-342900" eaLnBrk="1" hangingPunct="1">
              <a:spcBef>
                <a:spcPct val="20000"/>
              </a:spcBef>
              <a:buClr>
                <a:srgbClr val="C00000"/>
              </a:buClr>
              <a:buSzPct val="75000"/>
              <a:buFont typeface="Wingdings" pitchFamily="2" charset="2"/>
              <a:buChar char="Ø"/>
            </a:pPr>
            <a:r>
              <a:rPr lang="en-US" sz="2800" dirty="0" smtClean="0">
                <a:latin typeface="Arial" charset="0"/>
              </a:rPr>
              <a:t>Born </a:t>
            </a:r>
            <a:r>
              <a:rPr lang="en-US" sz="2800" dirty="0">
                <a:latin typeface="Arial" charset="0"/>
              </a:rPr>
              <a:t>Oppenheimer </a:t>
            </a:r>
            <a:r>
              <a:rPr lang="en-US" sz="2800" dirty="0" smtClean="0">
                <a:latin typeface="Arial" charset="0"/>
              </a:rPr>
              <a:t>Approximation</a:t>
            </a:r>
          </a:p>
          <a:p>
            <a:pPr marL="800100" lvl="1" indent="-342900" eaLnBrk="1" hangingPunct="1">
              <a:spcBef>
                <a:spcPct val="20000"/>
              </a:spcBef>
              <a:buClr>
                <a:srgbClr val="C00000"/>
              </a:buClr>
              <a:buSzPct val="75000"/>
              <a:buFont typeface="Wingdings" pitchFamily="2" charset="2"/>
              <a:buChar char="Ø"/>
            </a:pPr>
            <a:r>
              <a:rPr lang="en-US" sz="2400" dirty="0" smtClean="0">
                <a:latin typeface="Arial" charset="0"/>
              </a:rPr>
              <a:t>The mass of the nucleus is much larger then the mass of the electron</a:t>
            </a:r>
          </a:p>
          <a:p>
            <a:pPr marL="800100" lvl="1" indent="-342900" eaLnBrk="1" hangingPunct="1">
              <a:spcBef>
                <a:spcPct val="20000"/>
              </a:spcBef>
              <a:buClr>
                <a:srgbClr val="C00000"/>
              </a:buClr>
              <a:buSzPct val="75000"/>
              <a:buFont typeface="Wingdings" pitchFamily="2" charset="2"/>
              <a:buChar char="Ø"/>
            </a:pPr>
            <a:r>
              <a:rPr lang="en-US" sz="2400" dirty="0" smtClean="0">
                <a:latin typeface="Arial" charset="0"/>
              </a:rPr>
              <a:t>Psi(total) = Psi(Nuclear) x Psi(electronic)</a:t>
            </a:r>
            <a:endParaRPr lang="en-US" sz="2400" dirty="0">
              <a:latin typeface="Arial" charset="0"/>
            </a:endParaRPr>
          </a:p>
          <a:p>
            <a:pPr marL="342900" indent="-342900" eaLnBrk="1" hangingPunct="1">
              <a:spcBef>
                <a:spcPct val="20000"/>
              </a:spcBef>
              <a:buClr>
                <a:srgbClr val="C00000"/>
              </a:buClr>
              <a:buSzPct val="75000"/>
              <a:buFont typeface="Wingdings" pitchFamily="2" charset="2"/>
              <a:buChar char="Ø"/>
            </a:pPr>
            <a:endParaRPr lang="en-US" sz="2800" dirty="0" smtClean="0">
              <a:latin typeface="Arial" charset="0"/>
            </a:endParaRPr>
          </a:p>
          <a:p>
            <a:pPr marL="342900" indent="-342900" eaLnBrk="1" hangingPunct="1">
              <a:spcBef>
                <a:spcPct val="20000"/>
              </a:spcBef>
              <a:buClr>
                <a:srgbClr val="C00000"/>
              </a:buClr>
              <a:buSzPct val="75000"/>
              <a:buFont typeface="Wingdings" pitchFamily="2" charset="2"/>
              <a:buChar char="Ø"/>
            </a:pPr>
            <a:r>
              <a:rPr lang="en-US" sz="2800" dirty="0" smtClean="0">
                <a:latin typeface="Arial" charset="0"/>
              </a:rPr>
              <a:t>Electron correlation </a:t>
            </a:r>
            <a:r>
              <a:rPr lang="en-US" sz="2800" dirty="0" err="1" smtClean="0">
                <a:latin typeface="Arial" charset="0"/>
              </a:rPr>
              <a:t>functionals</a:t>
            </a:r>
            <a:r>
              <a:rPr lang="en-US" sz="2800" dirty="0" smtClean="0">
                <a:latin typeface="Arial" charset="0"/>
              </a:rPr>
              <a:t> used in the density functional hybrid methods</a:t>
            </a:r>
          </a:p>
          <a:p>
            <a:pPr marL="800100" lvl="1" indent="-342900" eaLnBrk="1" hangingPunct="1">
              <a:spcBef>
                <a:spcPct val="20000"/>
              </a:spcBef>
              <a:buClr>
                <a:srgbClr val="C00000"/>
              </a:buClr>
              <a:buSzPct val="75000"/>
              <a:buFont typeface="Wingdings" pitchFamily="2" charset="2"/>
              <a:buChar char="Ø"/>
            </a:pPr>
            <a:r>
              <a:rPr lang="en-US" sz="2400" dirty="0" smtClean="0">
                <a:latin typeface="Arial" charset="0"/>
              </a:rPr>
              <a:t>Pauli Principle</a:t>
            </a:r>
          </a:p>
          <a:p>
            <a:pPr marL="800100" lvl="1" indent="-342900" eaLnBrk="1" hangingPunct="1">
              <a:spcBef>
                <a:spcPct val="20000"/>
              </a:spcBef>
              <a:buClr>
                <a:srgbClr val="C00000"/>
              </a:buClr>
              <a:buSzPct val="75000"/>
              <a:buFont typeface="Wingdings" pitchFamily="2" charset="2"/>
              <a:buChar char="Ø"/>
            </a:pPr>
            <a:r>
              <a:rPr lang="en-US" sz="2400" dirty="0" smtClean="0">
                <a:latin typeface="Arial" charset="0"/>
              </a:rPr>
              <a:t>Difference between HF energy and actual energy</a:t>
            </a:r>
          </a:p>
          <a:p>
            <a:pPr marL="342900" indent="-342900" eaLnBrk="1" hangingPunct="1">
              <a:spcBef>
                <a:spcPct val="20000"/>
              </a:spcBef>
              <a:buClr>
                <a:srgbClr val="C00000"/>
              </a:buClr>
              <a:buSzPct val="75000"/>
              <a:buFont typeface="Wingdings" pitchFamily="2" charset="2"/>
              <a:buChar char="Ø"/>
            </a:pPr>
            <a:endParaRPr lang="en-US" sz="2800" dirty="0" smtClean="0">
              <a:latin typeface="Arial" charset="0"/>
            </a:endParaRPr>
          </a:p>
          <a:p>
            <a:pPr marL="342900" indent="-342900" eaLnBrk="1" hangingPunct="1">
              <a:spcBef>
                <a:spcPct val="20000"/>
              </a:spcBef>
              <a:buClr>
                <a:srgbClr val="C00000"/>
              </a:buClr>
              <a:buSzPct val="75000"/>
              <a:buFont typeface="Wingdings" pitchFamily="2" charset="2"/>
              <a:buChar char="Ø"/>
            </a:pPr>
            <a:r>
              <a:rPr lang="en-US" sz="2800" dirty="0" smtClean="0">
                <a:latin typeface="Arial" charset="0"/>
              </a:rPr>
              <a:t>Molecular </a:t>
            </a:r>
            <a:r>
              <a:rPr lang="en-US" sz="2800" dirty="0" err="1">
                <a:latin typeface="Arial" charset="0"/>
              </a:rPr>
              <a:t>Orbitals</a:t>
            </a:r>
            <a:r>
              <a:rPr lang="en-US" sz="2800" dirty="0">
                <a:latin typeface="Arial" charset="0"/>
              </a:rPr>
              <a:t> can be expressed as Linear Combination of Atomic </a:t>
            </a:r>
            <a:r>
              <a:rPr lang="en-US" sz="2800" dirty="0" err="1" smtClean="0">
                <a:latin typeface="Arial" charset="0"/>
              </a:rPr>
              <a:t>Orbitals</a:t>
            </a:r>
            <a:endParaRPr lang="en-US" sz="2800" dirty="0" smtClean="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200" y="76200"/>
            <a:ext cx="5006975" cy="608013"/>
          </a:xfrm>
          <a:prstGeom prst="rect">
            <a:avLst/>
          </a:prstGeom>
          <a:noFill/>
          <a:ln w="9525">
            <a:noFill/>
            <a:miter lim="800000"/>
            <a:headEnd/>
            <a:tailEnd/>
          </a:ln>
          <a:effectLst/>
        </p:spPr>
        <p:txBody>
          <a:bodyPr anchor="ctr"/>
          <a:lstStyle/>
          <a:p>
            <a:pPr eaLnBrk="1" hangingPunct="1">
              <a:lnSpc>
                <a:spcPct val="90000"/>
              </a:lnSpc>
            </a:pPr>
            <a:r>
              <a:rPr lang="en-US" sz="3200" b="1" dirty="0" smtClean="0">
                <a:latin typeface="Arial" charset="0"/>
              </a:rPr>
              <a:t>More Approximations</a:t>
            </a:r>
            <a:endParaRPr lang="en-US" sz="3200" b="1" dirty="0">
              <a:latin typeface="Arial" charset="0"/>
            </a:endParaRPr>
          </a:p>
        </p:txBody>
      </p:sp>
      <p:sp>
        <p:nvSpPr>
          <p:cNvPr id="5" name="Rectangle 3"/>
          <p:cNvSpPr>
            <a:spLocks noChangeArrowheads="1"/>
          </p:cNvSpPr>
          <p:nvPr/>
        </p:nvSpPr>
        <p:spPr bwMode="auto">
          <a:xfrm>
            <a:off x="198438" y="1223963"/>
            <a:ext cx="8259762" cy="4719637"/>
          </a:xfrm>
          <a:prstGeom prst="rect">
            <a:avLst/>
          </a:prstGeom>
          <a:noFill/>
          <a:ln w="9525">
            <a:noFill/>
            <a:miter lim="800000"/>
            <a:headEnd/>
            <a:tailEnd/>
          </a:ln>
          <a:effectLst/>
        </p:spPr>
        <p:txBody>
          <a:bodyPr/>
          <a:lstStyle/>
          <a:p>
            <a:pPr marL="342900" indent="-342900" eaLnBrk="1" hangingPunct="1">
              <a:spcBef>
                <a:spcPct val="20000"/>
              </a:spcBef>
              <a:buClr>
                <a:srgbClr val="FF0066"/>
              </a:buClr>
              <a:buSzPct val="75000"/>
              <a:buFont typeface="Wingdings" pitchFamily="2" charset="2"/>
              <a:buChar char="Ø"/>
            </a:pPr>
            <a:r>
              <a:rPr lang="en-US" sz="2400" dirty="0" smtClean="0">
                <a:latin typeface="Arial" charset="0"/>
              </a:rPr>
              <a:t>Overtones and hot bands are neglected</a:t>
            </a:r>
          </a:p>
          <a:p>
            <a:pPr marL="342900" indent="-342900" eaLnBrk="1" hangingPunct="1">
              <a:spcBef>
                <a:spcPct val="20000"/>
              </a:spcBef>
              <a:buClr>
                <a:srgbClr val="FF0066"/>
              </a:buClr>
              <a:buSzPct val="75000"/>
              <a:buFont typeface="Wingdings" pitchFamily="2" charset="2"/>
              <a:buChar char="Ø"/>
            </a:pPr>
            <a:endParaRPr lang="en-US" sz="2400" dirty="0" smtClean="0">
              <a:latin typeface="Arial" charset="0"/>
            </a:endParaRPr>
          </a:p>
          <a:p>
            <a:pPr marL="342900" indent="-342900" eaLnBrk="1" hangingPunct="1">
              <a:spcBef>
                <a:spcPct val="20000"/>
              </a:spcBef>
              <a:buClr>
                <a:srgbClr val="FF0066"/>
              </a:buClr>
              <a:buSzPct val="75000"/>
              <a:buFont typeface="Wingdings" pitchFamily="2" charset="2"/>
              <a:buChar char="Ø"/>
            </a:pPr>
            <a:r>
              <a:rPr lang="en-US" sz="2400" dirty="0" smtClean="0">
                <a:latin typeface="Arial" charset="0"/>
              </a:rPr>
              <a:t>A </a:t>
            </a:r>
            <a:r>
              <a:rPr lang="en-US" sz="2400" dirty="0" err="1" smtClean="0">
                <a:latin typeface="Arial" charset="0"/>
              </a:rPr>
              <a:t>lineshape</a:t>
            </a:r>
            <a:r>
              <a:rPr lang="en-US" sz="2400" dirty="0" smtClean="0">
                <a:latin typeface="Arial" charset="0"/>
              </a:rPr>
              <a:t> centered on the band-center frequency is used to approximate spectral features</a:t>
            </a:r>
          </a:p>
          <a:p>
            <a:pPr marL="342900" indent="-342900" eaLnBrk="1" hangingPunct="1">
              <a:spcBef>
                <a:spcPct val="20000"/>
              </a:spcBef>
              <a:buClr>
                <a:srgbClr val="FF0066"/>
              </a:buClr>
              <a:buSzPct val="75000"/>
              <a:buFont typeface="Wingdings" pitchFamily="2" charset="2"/>
              <a:buChar char="Ø"/>
            </a:pPr>
            <a:endParaRPr lang="en-US" sz="2400" dirty="0" smtClean="0">
              <a:latin typeface="Arial" charset="0"/>
            </a:endParaRPr>
          </a:p>
          <a:p>
            <a:pPr marL="342900" indent="-342900" eaLnBrk="1" hangingPunct="1">
              <a:spcBef>
                <a:spcPct val="20000"/>
              </a:spcBef>
              <a:buClr>
                <a:srgbClr val="FF0066"/>
              </a:buClr>
              <a:buSzPct val="75000"/>
              <a:buFont typeface="Wingdings" pitchFamily="2" charset="2"/>
              <a:buChar char="Ø"/>
            </a:pPr>
            <a:r>
              <a:rPr lang="en-US" sz="2400" dirty="0" smtClean="0">
                <a:latin typeface="Arial" charset="0"/>
              </a:rPr>
              <a:t>The </a:t>
            </a:r>
            <a:r>
              <a:rPr lang="en-US" sz="2400" dirty="0" err="1" smtClean="0">
                <a:latin typeface="Arial" charset="0"/>
              </a:rPr>
              <a:t>vibrational</a:t>
            </a:r>
            <a:r>
              <a:rPr lang="en-US" sz="2400" dirty="0" smtClean="0">
                <a:latin typeface="Arial" charset="0"/>
              </a:rPr>
              <a:t> band centers are shifted by an </a:t>
            </a:r>
            <a:r>
              <a:rPr lang="en-US" sz="2400" dirty="0" err="1" smtClean="0">
                <a:latin typeface="Arial" charset="0"/>
              </a:rPr>
              <a:t>anharmonic</a:t>
            </a:r>
            <a:r>
              <a:rPr lang="en-US" sz="2400" dirty="0" smtClean="0">
                <a:latin typeface="Arial" charset="0"/>
              </a:rPr>
              <a:t> constant (~0.988 to 0.990)</a:t>
            </a:r>
          </a:p>
          <a:p>
            <a:pPr marL="342900" indent="-342900" eaLnBrk="1" hangingPunct="1">
              <a:spcBef>
                <a:spcPct val="20000"/>
              </a:spcBef>
              <a:buClr>
                <a:srgbClr val="FF0066"/>
              </a:buClr>
              <a:buSzPct val="75000"/>
              <a:buFont typeface="Wingdings" pitchFamily="2" charset="2"/>
              <a:buChar char="Ø"/>
            </a:pPr>
            <a:endParaRPr lang="en-US" sz="2400" dirty="0" smtClean="0">
              <a:latin typeface="Arial" charset="0"/>
            </a:endParaRPr>
          </a:p>
          <a:p>
            <a:pPr marL="342900" indent="-342900" eaLnBrk="1" hangingPunct="1">
              <a:spcBef>
                <a:spcPct val="20000"/>
              </a:spcBef>
              <a:buClr>
                <a:srgbClr val="FF0066"/>
              </a:buClr>
              <a:buSzPct val="75000"/>
              <a:buFont typeface="Wingdings" pitchFamily="2" charset="2"/>
              <a:buChar char="Ø"/>
            </a:pPr>
            <a:r>
              <a:rPr lang="en-US" sz="2400" dirty="0" smtClean="0">
                <a:latin typeface="Arial" charset="0"/>
              </a:rPr>
              <a:t>Narrow spectral features (Q-branch transitions) and individual rotational features are neglected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34925"/>
            <a:ext cx="3124200" cy="574675"/>
          </a:xfrm>
          <a:prstGeom prst="rect">
            <a:avLst/>
          </a:prstGeom>
          <a:noFill/>
          <a:ln w="9525">
            <a:noFill/>
            <a:miter lim="800000"/>
            <a:headEnd/>
            <a:tailEnd/>
          </a:ln>
          <a:effectLst/>
        </p:spPr>
        <p:txBody>
          <a:bodyPr anchor="ctr"/>
          <a:lstStyle/>
          <a:p>
            <a:pPr eaLnBrk="1" hangingPunct="1">
              <a:lnSpc>
                <a:spcPct val="90000"/>
              </a:lnSpc>
            </a:pPr>
            <a:r>
              <a:rPr lang="en-US" sz="3200" b="1" dirty="0">
                <a:latin typeface="Arial" charset="0"/>
              </a:rPr>
              <a:t>Method</a:t>
            </a:r>
          </a:p>
        </p:txBody>
      </p:sp>
      <p:sp>
        <p:nvSpPr>
          <p:cNvPr id="4" name="Rectangle 3"/>
          <p:cNvSpPr>
            <a:spLocks noChangeArrowheads="1"/>
          </p:cNvSpPr>
          <p:nvPr/>
        </p:nvSpPr>
        <p:spPr bwMode="auto">
          <a:xfrm>
            <a:off x="190500" y="1306513"/>
            <a:ext cx="8826500" cy="4846637"/>
          </a:xfrm>
          <a:prstGeom prst="rect">
            <a:avLst/>
          </a:prstGeom>
          <a:noFill/>
          <a:ln w="9525">
            <a:noFill/>
            <a:miter lim="800000"/>
            <a:headEnd/>
            <a:tailEnd/>
          </a:ln>
          <a:effectLst/>
        </p:spPr>
        <p:txBody>
          <a:bodyPr/>
          <a:lstStyle/>
          <a:p>
            <a:pPr marL="342900" indent="-342900" eaLnBrk="1" hangingPunct="1">
              <a:spcBef>
                <a:spcPct val="20000"/>
              </a:spcBef>
              <a:buClr>
                <a:srgbClr val="FF0066"/>
              </a:buClr>
              <a:buSzPct val="75000"/>
              <a:buFont typeface="Wingdings" pitchFamily="2" charset="2"/>
              <a:buChar char="Ø"/>
            </a:pPr>
            <a:r>
              <a:rPr lang="en-US" sz="2000" dirty="0" smtClean="0">
                <a:latin typeface="Arial" pitchFamily="34" charset="0"/>
                <a:cs typeface="Arial" pitchFamily="34" charset="0"/>
              </a:rPr>
              <a:t>Input an approximate structure for the molecule (a guess)</a:t>
            </a:r>
          </a:p>
          <a:p>
            <a:pPr marL="342900" indent="-342900" eaLnBrk="1" hangingPunct="1">
              <a:spcBef>
                <a:spcPct val="20000"/>
              </a:spcBef>
              <a:buClr>
                <a:srgbClr val="FF0066"/>
              </a:buClr>
              <a:buSzPct val="75000"/>
              <a:buFont typeface="Wingdings" pitchFamily="2" charset="2"/>
              <a:buChar char="Ø"/>
            </a:pPr>
            <a:r>
              <a:rPr lang="en-US" sz="2000" dirty="0" smtClean="0">
                <a:latin typeface="Arial" pitchFamily="34" charset="0"/>
                <a:cs typeface="Arial" pitchFamily="34" charset="0"/>
              </a:rPr>
              <a:t>Geometrically optimize the molecular structure until the “global lowest energy” is obtained (not to be confused with local minimum energies)</a:t>
            </a:r>
          </a:p>
          <a:p>
            <a:pPr marL="342900" indent="-342900" eaLnBrk="1" hangingPunct="1">
              <a:spcBef>
                <a:spcPct val="20000"/>
              </a:spcBef>
              <a:buClr>
                <a:srgbClr val="FF0066"/>
              </a:buClr>
              <a:buSzPct val="75000"/>
              <a:buFont typeface="Wingdings" pitchFamily="2" charset="2"/>
              <a:buChar char="Ø"/>
            </a:pPr>
            <a:r>
              <a:rPr lang="en-US" sz="2000" dirty="0" smtClean="0">
                <a:latin typeface="Arial" pitchFamily="34" charset="0"/>
                <a:cs typeface="Arial" pitchFamily="34" charset="0"/>
              </a:rPr>
              <a:t>Calculate the harmonic frequencies (or band-centers) and modes of vibration for the minimum energy structure</a:t>
            </a:r>
          </a:p>
          <a:p>
            <a:pPr marL="342900" indent="-342900" eaLnBrk="1" hangingPunct="1">
              <a:spcBef>
                <a:spcPct val="20000"/>
              </a:spcBef>
              <a:buClr>
                <a:srgbClr val="FF0066"/>
              </a:buClr>
              <a:buSzPct val="75000"/>
              <a:buFont typeface="Wingdings" pitchFamily="2" charset="2"/>
              <a:buChar char="Ø"/>
            </a:pPr>
            <a:r>
              <a:rPr lang="en-US" sz="2000" dirty="0" smtClean="0">
                <a:latin typeface="Arial" pitchFamily="34" charset="0"/>
                <a:cs typeface="Arial" pitchFamily="34" charset="0"/>
              </a:rPr>
              <a:t>Apply the </a:t>
            </a:r>
            <a:r>
              <a:rPr lang="en-US" sz="2000" dirty="0" err="1" smtClean="0">
                <a:latin typeface="Arial" pitchFamily="34" charset="0"/>
                <a:cs typeface="Arial" pitchFamily="34" charset="0"/>
              </a:rPr>
              <a:t>anharmonic</a:t>
            </a:r>
            <a:r>
              <a:rPr lang="en-US" sz="2000" dirty="0" smtClean="0">
                <a:latin typeface="Arial" pitchFamily="34" charset="0"/>
                <a:cs typeface="Arial" pitchFamily="34" charset="0"/>
              </a:rPr>
              <a:t> correction factor  to the harmonic frequency</a:t>
            </a:r>
          </a:p>
          <a:p>
            <a:pPr marL="342900" indent="-342900" eaLnBrk="1" hangingPunct="1">
              <a:spcBef>
                <a:spcPct val="20000"/>
              </a:spcBef>
              <a:buClr>
                <a:srgbClr val="FF0066"/>
              </a:buClr>
              <a:buSzPct val="75000"/>
              <a:buFont typeface="Wingdings" pitchFamily="2" charset="2"/>
              <a:buChar char="Ø"/>
            </a:pPr>
            <a:r>
              <a:rPr lang="en-US" sz="2000" dirty="0" smtClean="0">
                <a:latin typeface="Arial" pitchFamily="34" charset="0"/>
                <a:cs typeface="Arial" pitchFamily="34" charset="0"/>
              </a:rPr>
              <a:t>Approximate the </a:t>
            </a:r>
            <a:r>
              <a:rPr lang="en-US" sz="2000" dirty="0" err="1" smtClean="0">
                <a:latin typeface="Arial" pitchFamily="34" charset="0"/>
                <a:cs typeface="Arial" pitchFamily="34" charset="0"/>
              </a:rPr>
              <a:t>lineshape</a:t>
            </a:r>
            <a:r>
              <a:rPr lang="en-US" sz="2000" dirty="0" smtClean="0">
                <a:latin typeface="Arial" pitchFamily="34" charset="0"/>
                <a:cs typeface="Arial" pitchFamily="34" charset="0"/>
              </a:rPr>
              <a:t> of the spectral features using a </a:t>
            </a:r>
            <a:r>
              <a:rPr lang="en-US" sz="2000" dirty="0" err="1" smtClean="0">
                <a:latin typeface="Arial" pitchFamily="34" charset="0"/>
                <a:cs typeface="Arial" pitchFamily="34" charset="0"/>
              </a:rPr>
              <a:t>Lorentzian</a:t>
            </a:r>
            <a:r>
              <a:rPr lang="en-US" sz="2000" dirty="0" smtClean="0">
                <a:latin typeface="Arial" pitchFamily="34" charset="0"/>
                <a:cs typeface="Arial" pitchFamily="34" charset="0"/>
              </a:rPr>
              <a:t> or Gaussian </a:t>
            </a:r>
            <a:r>
              <a:rPr lang="en-US" sz="2000" dirty="0" err="1" smtClean="0">
                <a:latin typeface="Arial" pitchFamily="34" charset="0"/>
                <a:cs typeface="Arial" pitchFamily="34" charset="0"/>
              </a:rPr>
              <a:t>lineshape</a:t>
            </a:r>
            <a:endParaRPr lang="en-US" sz="2000" dirty="0" smtClean="0">
              <a:latin typeface="Arial" pitchFamily="34" charset="0"/>
              <a:cs typeface="Arial" pitchFamily="34" charset="0"/>
            </a:endParaRPr>
          </a:p>
          <a:p>
            <a:pPr marL="342900" indent="-342900" eaLnBrk="1" hangingPunct="1">
              <a:spcBef>
                <a:spcPct val="20000"/>
              </a:spcBef>
              <a:buClr>
                <a:srgbClr val="FF0066"/>
              </a:buClr>
              <a:buSzPct val="75000"/>
              <a:buFont typeface="Wingdings" pitchFamily="2" charset="2"/>
              <a:buChar char="Ø"/>
            </a:pPr>
            <a:r>
              <a:rPr lang="en-US" sz="2000" dirty="0" smtClean="0">
                <a:latin typeface="Arial" pitchFamily="34" charset="0"/>
                <a:cs typeface="Arial" pitchFamily="34" charset="0"/>
              </a:rPr>
              <a:t>Normalization to PNNL signatures</a:t>
            </a:r>
          </a:p>
          <a:p>
            <a:pPr marL="342900" indent="-342900" eaLnBrk="1" hangingPunct="1">
              <a:spcBef>
                <a:spcPct val="20000"/>
              </a:spcBef>
              <a:buClr>
                <a:srgbClr val="FF0066"/>
              </a:buClr>
              <a:buSzPct val="75000"/>
              <a:buFont typeface="Wingdings" pitchFamily="2" charset="2"/>
              <a:buChar char="Ø"/>
            </a:pPr>
            <a:endParaRPr lang="en-US" sz="2000" dirty="0" smtClean="0">
              <a:latin typeface="Arial" pitchFamily="34" charset="0"/>
              <a:cs typeface="Arial" pitchFamily="34" charset="0"/>
            </a:endParaRPr>
          </a:p>
          <a:p>
            <a:pPr marL="342900" indent="-342900" eaLnBrk="1" hangingPunct="1">
              <a:spcBef>
                <a:spcPct val="20000"/>
              </a:spcBef>
              <a:buClr>
                <a:srgbClr val="FF0066"/>
              </a:buClr>
              <a:buSzPct val="75000"/>
              <a:buFont typeface="Wingdings" pitchFamily="2" charset="2"/>
              <a:buChar char="Ø"/>
            </a:pPr>
            <a:r>
              <a:rPr lang="en-US" sz="2000" dirty="0" smtClean="0">
                <a:latin typeface="Arial" pitchFamily="34" charset="0"/>
                <a:cs typeface="Arial" pitchFamily="34" charset="0"/>
              </a:rPr>
              <a:t>Unless stated differently, the method will be b3pw91/very </a:t>
            </a:r>
            <a:r>
              <a:rPr lang="en-US" sz="2000" dirty="0" smtClean="0">
                <a:latin typeface="Arial" pitchFamily="34" charset="0"/>
                <a:cs typeface="Arial" pitchFamily="34" charset="0"/>
              </a:rPr>
              <a:t>large basis set</a:t>
            </a:r>
            <a:endParaRPr lang="en-US" sz="20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1714500" y="4038600"/>
            <a:ext cx="7277100" cy="2743200"/>
          </a:xfrm>
          <a:prstGeom prst="rect">
            <a:avLst/>
          </a:prstGeom>
          <a:noFill/>
          <a:ln w="9525">
            <a:noFill/>
            <a:miter lim="800000"/>
            <a:headEnd/>
            <a:tailEnd/>
          </a:ln>
          <a:effectLst/>
        </p:spPr>
      </p:pic>
      <p:sp>
        <p:nvSpPr>
          <p:cNvPr id="4" name="Rectangle 3"/>
          <p:cNvSpPr>
            <a:spLocks noChangeArrowheads="1"/>
          </p:cNvSpPr>
          <p:nvPr/>
        </p:nvSpPr>
        <p:spPr bwMode="auto">
          <a:xfrm>
            <a:off x="76201" y="49213"/>
            <a:ext cx="2590800" cy="788987"/>
          </a:xfrm>
          <a:prstGeom prst="rect">
            <a:avLst/>
          </a:prstGeom>
          <a:noFill/>
          <a:ln w="9525">
            <a:noFill/>
            <a:miter lim="800000"/>
            <a:headEnd/>
            <a:tailEnd/>
          </a:ln>
          <a:effectLst/>
        </p:spPr>
        <p:txBody>
          <a:bodyPr anchor="ctr"/>
          <a:lstStyle/>
          <a:p>
            <a:pPr eaLnBrk="1" hangingPunct="1"/>
            <a:r>
              <a:rPr lang="en-US" sz="2800" b="1" dirty="0" err="1" smtClean="0">
                <a:latin typeface="Arial" charset="0"/>
              </a:rPr>
              <a:t>Sarin</a:t>
            </a:r>
            <a:endParaRPr lang="en-US" sz="2800" b="1" dirty="0">
              <a:latin typeface="Arial" charset="0"/>
            </a:endParaRPr>
          </a:p>
        </p:txBody>
      </p:sp>
      <p:sp>
        <p:nvSpPr>
          <p:cNvPr id="5" name="Line 4"/>
          <p:cNvSpPr>
            <a:spLocks noChangeShapeType="1"/>
          </p:cNvSpPr>
          <p:nvPr/>
        </p:nvSpPr>
        <p:spPr bwMode="auto">
          <a:xfrm>
            <a:off x="2756218" y="1562100"/>
            <a:ext cx="45719" cy="2235200"/>
          </a:xfrm>
          <a:prstGeom prst="line">
            <a:avLst/>
          </a:prstGeom>
          <a:ln w="50800">
            <a:solidFill>
              <a:srgbClr val="002060"/>
            </a:solidFill>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6" name="Line 5"/>
          <p:cNvSpPr>
            <a:spLocks noChangeShapeType="1"/>
          </p:cNvSpPr>
          <p:nvPr/>
        </p:nvSpPr>
        <p:spPr bwMode="auto">
          <a:xfrm>
            <a:off x="374650" y="3886200"/>
            <a:ext cx="8394700" cy="0"/>
          </a:xfrm>
          <a:prstGeom prst="line">
            <a:avLst/>
          </a:prstGeom>
          <a:noFill/>
          <a:ln w="25400">
            <a:solidFill>
              <a:schemeClr val="tx1"/>
            </a:solidFill>
            <a:round/>
            <a:headEnd/>
            <a:tailEnd/>
          </a:ln>
          <a:effectLst/>
        </p:spPr>
        <p:txBody>
          <a:bodyPr/>
          <a:lstStyle/>
          <a:p>
            <a:endParaRPr lang="en-US"/>
          </a:p>
        </p:txBody>
      </p:sp>
      <p:sp>
        <p:nvSpPr>
          <p:cNvPr id="7" name="Rectangle 6"/>
          <p:cNvSpPr>
            <a:spLocks noChangeArrowheads="1"/>
          </p:cNvSpPr>
          <p:nvPr/>
        </p:nvSpPr>
        <p:spPr bwMode="auto">
          <a:xfrm>
            <a:off x="0" y="825500"/>
            <a:ext cx="2819400" cy="519113"/>
          </a:xfrm>
          <a:prstGeom prst="rect">
            <a:avLst/>
          </a:prstGeom>
          <a:noFill/>
          <a:ln w="9525">
            <a:noFill/>
            <a:miter lim="800000"/>
            <a:headEnd/>
            <a:tailEnd/>
          </a:ln>
          <a:effectLst/>
        </p:spPr>
        <p:txBody>
          <a:bodyPr anchor="ctr"/>
          <a:lstStyle/>
          <a:p>
            <a:pPr eaLnBrk="1" hangingPunct="1"/>
            <a:r>
              <a:rPr lang="en-US" sz="2000" dirty="0" smtClean="0">
                <a:latin typeface="Arial" charset="0"/>
              </a:rPr>
              <a:t>Optimized structure </a:t>
            </a:r>
          </a:p>
        </p:txBody>
      </p:sp>
      <p:sp>
        <p:nvSpPr>
          <p:cNvPr id="8" name="Rectangle 7"/>
          <p:cNvSpPr>
            <a:spLocks noChangeArrowheads="1"/>
          </p:cNvSpPr>
          <p:nvPr/>
        </p:nvSpPr>
        <p:spPr bwMode="auto">
          <a:xfrm>
            <a:off x="3429000" y="381000"/>
            <a:ext cx="4135438" cy="788987"/>
          </a:xfrm>
          <a:prstGeom prst="rect">
            <a:avLst/>
          </a:prstGeom>
          <a:noFill/>
          <a:ln w="9525">
            <a:noFill/>
            <a:miter lim="800000"/>
            <a:headEnd/>
            <a:tailEnd/>
          </a:ln>
          <a:effectLst/>
        </p:spPr>
        <p:txBody>
          <a:bodyPr anchor="ctr"/>
          <a:lstStyle/>
          <a:p>
            <a:pPr algn="ctr" eaLnBrk="1" hangingPunct="1"/>
            <a:r>
              <a:rPr lang="en-US" sz="1800" dirty="0">
                <a:latin typeface="Arial" charset="0"/>
              </a:rPr>
              <a:t>Modes of Vibration:  Two modes are shown out of a total of 48 modes</a:t>
            </a:r>
          </a:p>
        </p:txBody>
      </p:sp>
      <p:pic>
        <p:nvPicPr>
          <p:cNvPr id="9" name="Picture 2"/>
          <p:cNvPicPr>
            <a:picLocks noChangeAspect="1" noChangeArrowheads="1"/>
          </p:cNvPicPr>
          <p:nvPr/>
        </p:nvPicPr>
        <p:blipFill>
          <a:blip r:embed="rId4"/>
          <a:srcRect/>
          <a:stretch>
            <a:fillRect/>
          </a:stretch>
        </p:blipFill>
        <p:spPr bwMode="auto">
          <a:xfrm>
            <a:off x="76200" y="1371600"/>
            <a:ext cx="1962150" cy="2362200"/>
          </a:xfrm>
          <a:prstGeom prst="rect">
            <a:avLst/>
          </a:prstGeom>
          <a:noFill/>
          <a:ln w="9525">
            <a:noFill/>
            <a:miter lim="800000"/>
            <a:headEnd/>
            <a:tailEnd/>
          </a:ln>
          <a:effectLst/>
        </p:spPr>
      </p:pic>
      <p:pic>
        <p:nvPicPr>
          <p:cNvPr id="10" name="Picture 9" descr="gb_1032.gif"/>
          <p:cNvPicPr>
            <a:picLocks noChangeAspect="1"/>
          </p:cNvPicPr>
          <p:nvPr/>
        </p:nvPicPr>
        <p:blipFill>
          <a:blip r:embed="rId5"/>
          <a:stretch>
            <a:fillRect/>
          </a:stretch>
        </p:blipFill>
        <p:spPr>
          <a:xfrm>
            <a:off x="4305300" y="1019175"/>
            <a:ext cx="4762500" cy="2800350"/>
          </a:xfrm>
          <a:prstGeom prst="rect">
            <a:avLst/>
          </a:prstGeom>
        </p:spPr>
      </p:pic>
      <p:pic>
        <p:nvPicPr>
          <p:cNvPr id="11" name="Picture 10" descr="gb_832.gif"/>
          <p:cNvPicPr>
            <a:picLocks noChangeAspect="1"/>
          </p:cNvPicPr>
          <p:nvPr/>
        </p:nvPicPr>
        <p:blipFill>
          <a:blip r:embed="rId6"/>
          <a:stretch>
            <a:fillRect/>
          </a:stretch>
        </p:blipFill>
        <p:spPr>
          <a:xfrm>
            <a:off x="1828800" y="1066800"/>
            <a:ext cx="4762500" cy="2800350"/>
          </a:xfrm>
          <a:prstGeom prst="rect">
            <a:avLst/>
          </a:prstGeom>
        </p:spPr>
      </p:pic>
      <p:sp>
        <p:nvSpPr>
          <p:cNvPr id="12" name="Line 17"/>
          <p:cNvSpPr>
            <a:spLocks noChangeShapeType="1"/>
          </p:cNvSpPr>
          <p:nvPr/>
        </p:nvSpPr>
        <p:spPr bwMode="auto">
          <a:xfrm flipH="1">
            <a:off x="3505200" y="3352800"/>
            <a:ext cx="533400" cy="2438400"/>
          </a:xfrm>
          <a:prstGeom prst="line">
            <a:avLst/>
          </a:prstGeom>
          <a:noFill/>
          <a:ln w="50800">
            <a:solidFill>
              <a:srgbClr val="FF0000"/>
            </a:solidFill>
            <a:round/>
            <a:headEnd/>
            <a:tailEnd type="triangle" w="med" len="med"/>
          </a:ln>
          <a:effectLst/>
        </p:spPr>
        <p:txBody>
          <a:bodyPr/>
          <a:lstStyle/>
          <a:p>
            <a:endParaRPr lang="en-US"/>
          </a:p>
        </p:txBody>
      </p:sp>
      <p:sp>
        <p:nvSpPr>
          <p:cNvPr id="13" name="Line 18"/>
          <p:cNvSpPr>
            <a:spLocks noChangeShapeType="1"/>
          </p:cNvSpPr>
          <p:nvPr/>
        </p:nvSpPr>
        <p:spPr bwMode="auto">
          <a:xfrm flipH="1">
            <a:off x="5029200" y="3352800"/>
            <a:ext cx="1371600" cy="1600200"/>
          </a:xfrm>
          <a:prstGeom prst="line">
            <a:avLst/>
          </a:prstGeom>
          <a:noFill/>
          <a:ln w="508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724</TotalTime>
  <Words>2100</Words>
  <Application>Microsoft Office PowerPoint</Application>
  <PresentationFormat>On-screen Show (4:3)</PresentationFormat>
  <Paragraphs>230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SSP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of spectral signatures using ab-initio calculations </dc:title>
  <dc:creator>mirickj</dc:creator>
  <cp:lastModifiedBy>mirickj</cp:lastModifiedBy>
  <cp:revision>85</cp:revision>
  <dcterms:created xsi:type="dcterms:W3CDTF">2010-03-24T13:28:45Z</dcterms:created>
  <dcterms:modified xsi:type="dcterms:W3CDTF">2010-03-31T17:09:47Z</dcterms:modified>
</cp:coreProperties>
</file>